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6">
  <p:sldMasterIdLst>
    <p:sldMasterId id="2147483648" r:id="rId1"/>
  </p:sldMasterIdLst>
  <p:notesMasterIdLst>
    <p:notesMasterId r:id="rId14"/>
  </p:notesMasterIdLst>
  <p:sldIdLst>
    <p:sldId id="737" r:id="rId3"/>
    <p:sldId id="738" r:id="rId4"/>
    <p:sldId id="612" r:id="rId5"/>
    <p:sldId id="679" r:id="rId6"/>
    <p:sldId id="630" r:id="rId7"/>
    <p:sldId id="647" r:id="rId8"/>
    <p:sldId id="721" r:id="rId9"/>
    <p:sldId id="633" r:id="rId10"/>
    <p:sldId id="635" r:id="rId11"/>
    <p:sldId id="730" r:id="rId12"/>
    <p:sldId id="649" r:id="rId13"/>
    <p:sldId id="782" r:id="rId15"/>
    <p:sldId id="722" r:id="rId16"/>
    <p:sldId id="731" r:id="rId17"/>
    <p:sldId id="723" r:id="rId18"/>
    <p:sldId id="724" r:id="rId19"/>
    <p:sldId id="725" r:id="rId20"/>
    <p:sldId id="726" r:id="rId21"/>
    <p:sldId id="732" r:id="rId22"/>
    <p:sldId id="733" r:id="rId23"/>
    <p:sldId id="734" r:id="rId24"/>
    <p:sldId id="735" r:id="rId25"/>
    <p:sldId id="763" r:id="rId26"/>
    <p:sldId id="810" r:id="rId27"/>
    <p:sldId id="767" r:id="rId28"/>
    <p:sldId id="768" r:id="rId29"/>
    <p:sldId id="803" r:id="rId30"/>
    <p:sldId id="804" r:id="rId31"/>
    <p:sldId id="691" r:id="rId32"/>
    <p:sldId id="728" r:id="rId33"/>
    <p:sldId id="775" r:id="rId34"/>
    <p:sldId id="736" r:id="rId3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模板1" id="{D93D9869-9E6E-4020-88A4-C8F421B194EB}">
          <p14:sldIdLst>
            <p14:sldId id="737"/>
            <p14:sldId id="738"/>
            <p14:sldId id="612"/>
            <p14:sldId id="679"/>
            <p14:sldId id="630"/>
            <p14:sldId id="647"/>
            <p14:sldId id="721"/>
            <p14:sldId id="633"/>
            <p14:sldId id="635"/>
            <p14:sldId id="730"/>
            <p14:sldId id="649"/>
            <p14:sldId id="782"/>
            <p14:sldId id="722"/>
            <p14:sldId id="731"/>
            <p14:sldId id="723"/>
            <p14:sldId id="724"/>
            <p14:sldId id="725"/>
            <p14:sldId id="726"/>
            <p14:sldId id="732"/>
            <p14:sldId id="733"/>
            <p14:sldId id="734"/>
            <p14:sldId id="735"/>
            <p14:sldId id="763"/>
            <p14:sldId id="810"/>
            <p14:sldId id="767"/>
            <p14:sldId id="768"/>
            <p14:sldId id="803"/>
            <p14:sldId id="804"/>
            <p14:sldId id="691"/>
            <p14:sldId id="728"/>
            <p14:sldId id="775"/>
            <p14:sldId id="73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a:srgbClr val="4DA937"/>
    <a:srgbClr val="99B4FF"/>
    <a:srgbClr val="A17600"/>
    <a:srgbClr val="FAFF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14" autoAdjust="0"/>
    <p:restoredTop sz="94643" autoAdjust="0"/>
  </p:normalViewPr>
  <p:slideViewPr>
    <p:cSldViewPr snapToGrid="0" showGuides="1">
      <p:cViewPr varScale="1">
        <p:scale>
          <a:sx n="142" d="100"/>
          <a:sy n="142" d="100"/>
        </p:scale>
        <p:origin x="918" y="120"/>
      </p:cViewPr>
      <p:guideLst>
        <p:guide orient="horz" pos="2161"/>
        <p:guide pos="3600"/>
        <p:guide orient="horz" pos="3746"/>
        <p:guide pos="417"/>
        <p:guide pos="7304"/>
      </p:guideLst>
    </p:cSldViewPr>
  </p:slideViewPr>
  <p:outlineViewPr>
    <p:cViewPr>
      <p:scale>
        <a:sx n="33" d="100"/>
        <a:sy n="33" d="100"/>
      </p:scale>
      <p:origin x="0" y="-5556"/>
    </p:cViewPr>
  </p:outlineViewPr>
  <p:notesTextViewPr>
    <p:cViewPr>
      <p:scale>
        <a:sx n="1" d="1"/>
        <a:sy n="1" d="1"/>
      </p:scale>
      <p:origin x="0" y="0"/>
    </p:cViewPr>
  </p:notesTextViewPr>
  <p:sorterViewPr>
    <p:cViewPr>
      <p:scale>
        <a:sx n="100" d="100"/>
        <a:sy n="100" d="100"/>
      </p:scale>
      <p:origin x="0" y="-279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notesMaster" Target="notesMasters/notesMaster1.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oleObject" Target=""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0468279010226092"/>
          <c:w val="0.799047424842694"/>
          <c:h val="0.953172098977391"/>
        </c:manualLayout>
      </c:layout>
      <c:pieChart>
        <c:varyColors val="1"/>
        <c:ser>
          <c:idx val="0"/>
          <c:order val="0"/>
          <c:explosion val="0"/>
          <c:dPt>
            <c:idx val="0"/>
            <c:bubble3D val="0"/>
          </c:dPt>
          <c:dPt>
            <c:idx val="1"/>
            <c:bubble3D val="0"/>
          </c:dPt>
          <c:dPt>
            <c:idx val="2"/>
            <c:bubble3D val="0"/>
          </c:dPt>
          <c:dPt>
            <c:idx val="3"/>
            <c:bubble3D val="0"/>
          </c:dPt>
          <c:dPt>
            <c:idx val="4"/>
            <c:bubble3D val="0"/>
          </c:dPt>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solidFill>
                    <a:latin typeface="+mn-lt"/>
                    <a:ea typeface="+mn-ea"/>
                    <a:cs typeface="+mn-cs"/>
                  </a:defRPr>
                </a:pPr>
              </a:p>
            </c:txPr>
            <c:dLblPos val="bestFit"/>
            <c:showLegendKey val="0"/>
            <c:showVal val="1"/>
            <c:showCatName val="0"/>
            <c:showSerName val="0"/>
            <c:showPercent val="0"/>
            <c:showBubbleSize val="0"/>
            <c:showLeaderLines val="1"/>
            <c:extLst>
              <c:ext xmlns:c15="http://schemas.microsoft.com/office/drawing/2012/chart" uri="{CE6537A1-D6FC-4f65-9D91-7224C49458BB}">
                <c15:layout/>
                <c15:showLeaderLines val="1"/>
                <c15:leaderLines/>
              </c:ext>
            </c:extLst>
          </c:dLbls>
          <c:cat>
            <c:strRef>
              <c:f>Sheet1!$A$1:$A$5</c:f>
              <c:strCache>
                <c:ptCount val="5"/>
                <c:pt idx="0">
                  <c:v>融资构成图</c:v>
                </c:pt>
                <c:pt idx="1">
                  <c:v>自筹</c:v>
                </c:pt>
                <c:pt idx="2">
                  <c:v>借款</c:v>
                </c:pt>
                <c:pt idx="3">
                  <c:v>补助</c:v>
                </c:pt>
                <c:pt idx="4">
                  <c:v>风投</c:v>
                </c:pt>
              </c:strCache>
            </c:strRef>
          </c:cat>
          <c:val>
            <c:numRef>
              <c:f>Sheet1!$B$1:$B$5</c:f>
              <c:numCache>
                <c:formatCode>General</c:formatCode>
                <c:ptCount val="5"/>
                <c:pt idx="1" c:formatCode="0%">
                  <c:v>0.45</c:v>
                </c:pt>
                <c:pt idx="2" c:formatCode="0%">
                  <c:v>0.3</c:v>
                </c:pt>
                <c:pt idx="3" c:formatCode="0%">
                  <c:v>0.1</c:v>
                </c:pt>
                <c:pt idx="4" c:formatCode="0%">
                  <c:v>0.15</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r"/>
      <c:legendEntry>
        <c:idx val="0"/>
        <c:delete val="1"/>
      </c:legendEntry>
      <c:layout>
        <c:manualLayout>
          <c:xMode val="edge"/>
          <c:yMode val="edge"/>
          <c:x val="0.818776800279655"/>
          <c:y val="0.348992699279402"/>
          <c:w val="0.159025576788627"/>
          <c:h val="0.283673259536631"/>
        </c:manualLayout>
      </c:layout>
      <c:overlay val="0"/>
      <c:txPr>
        <a:bodyPr rot="0" spcFirstLastPara="0" vertOverflow="ellipsis" vert="horz" wrap="square" anchor="ctr" anchorCtr="1"/>
        <a:lstStyle/>
        <a:p>
          <a:pPr>
            <a:defRPr lang="zh-CN" sz="1000" b="0" i="0" u="none" strike="noStrike" kern="1200" baseline="0">
              <a:solidFill>
                <a:schemeClr val="tx1"/>
              </a:solidFill>
              <a:latin typeface="+mn-lt"/>
              <a:ea typeface="+mn-ea"/>
              <a:cs typeface="+mn-cs"/>
            </a:defRPr>
          </a:pPr>
        </a:p>
      </c:txPr>
    </c:legend>
    <c:plotVisOnly val="1"/>
    <c:dispBlanksAs val="gap"/>
    <c:showDLblsOverMax val="0"/>
  </c:chart>
  <c:txPr>
    <a:bodyPr/>
    <a:lstStyle/>
    <a:p>
      <a:pPr>
        <a:defRPr lang="zh-CN"/>
      </a:pPr>
    </a:p>
  </c:txPr>
  <c:externalData r:id="rId1">
    <c:autoUpdate val="0"/>
  </c:externalData>
</c:chartSpace>
</file>

<file path=ppt/media/>
</file>

<file path=ppt/media/image1.png>
</file>

<file path=ppt/media/image10.png>
</file>

<file path=ppt/media/image11.png>
</file>

<file path=ppt/media/image12.jpeg>
</file>

<file path=ppt/media/image13.png>
</file>

<file path=ppt/media/image14.jpeg>
</file>

<file path=ppt/media/image15.jpe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jpeg>
</file>

<file path=ppt/media/image29.png>
</file>

<file path=ppt/media/image3.png>
</file>

<file path=ppt/media/image30.jpeg>
</file>

<file path=ppt/media/image31.jpeg>
</file>

<file path=ppt/media/image32.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267557-4E48-4699-A10E-83E765AF8BC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6FE151-78F0-4C39-B965-81B645D4E60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91" name=""/>
        <p:cNvGrpSpPr/>
        <p:nvPr/>
      </p:nvGrpSpPr>
      <p:grpSpPr>
        <a:xfrm>
          <a:off x="0" y="0"/>
          <a:ext cx="0" cy="0"/>
          <a:chOff x="0" y="0"/>
          <a:chExt cx="0" cy="0"/>
        </a:xfrm>
      </p:grpSpPr>
      <p:sp>
        <p:nvSpPr>
          <p:cNvPr id="1048729" name="Slide Image Placeholder 1"/>
          <p:cNvSpPr>
            <a:spLocks noGrp="1" noRot="1" noChangeAspect="1"/>
          </p:cNvSpPr>
          <p:nvPr>
            <p:ph type="sldImg"/>
          </p:nvPr>
        </p:nvSpPr>
        <p:spPr/>
      </p:sp>
      <p:sp>
        <p:nvSpPr>
          <p:cNvPr id="1048730" name="Notes Placeholder 2"/>
          <p:cNvSpPr>
            <a:spLocks noGrp="1"/>
          </p:cNvSpPr>
          <p:nvPr>
            <p:ph type="body" idx="1"/>
          </p:nvPr>
        </p:nvSpPr>
        <p:spPr/>
        <p:txBody>
          <a:bodyPr/>
          <a:p>
            <a:endParaRPr lang="en-US" dirty="0"/>
          </a:p>
        </p:txBody>
      </p:sp>
      <p:sp>
        <p:nvSpPr>
          <p:cNvPr id="1048731" name="Slide Number Placeholder 3"/>
          <p:cNvSpPr>
            <a:spLocks noGrp="1"/>
          </p:cNvSpPr>
          <p:nvPr>
            <p:ph type="sldNum" sz="quarter" idx="10"/>
          </p:nvPr>
        </p:nvSpPr>
        <p:spPr/>
        <p:txBody>
          <a:bodyPr/>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91" name=""/>
        <p:cNvGrpSpPr/>
        <p:nvPr/>
      </p:nvGrpSpPr>
      <p:grpSpPr>
        <a:xfrm>
          <a:off x="0" y="0"/>
          <a:ext cx="0" cy="0"/>
          <a:chOff x="0" y="0"/>
          <a:chExt cx="0" cy="0"/>
        </a:xfrm>
      </p:grpSpPr>
      <p:sp>
        <p:nvSpPr>
          <p:cNvPr id="1048729" name="Slide Image Placeholder 1"/>
          <p:cNvSpPr>
            <a:spLocks noGrp="1" noRot="1" noChangeAspect="1"/>
          </p:cNvSpPr>
          <p:nvPr>
            <p:ph type="sldImg"/>
          </p:nvPr>
        </p:nvSpPr>
        <p:spPr/>
      </p:sp>
      <p:sp>
        <p:nvSpPr>
          <p:cNvPr id="1048730" name="Notes Placeholder 2"/>
          <p:cNvSpPr>
            <a:spLocks noGrp="1"/>
          </p:cNvSpPr>
          <p:nvPr>
            <p:ph type="body" idx="1"/>
          </p:nvPr>
        </p:nvSpPr>
        <p:spPr/>
        <p:txBody>
          <a:bodyPr/>
          <a:p>
            <a:endParaRPr lang="en-US" dirty="0"/>
          </a:p>
        </p:txBody>
      </p:sp>
      <p:sp>
        <p:nvSpPr>
          <p:cNvPr id="1048731" name="Slide Number Placeholder 3"/>
          <p:cNvSpPr>
            <a:spLocks noGrp="1"/>
          </p:cNvSpPr>
          <p:nvPr>
            <p:ph type="sldNum" sz="quarter" idx="10"/>
          </p:nvPr>
        </p:nvSpPr>
        <p:spPr/>
        <p:txBody>
          <a:bodyPr/>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image" Target="../media/image4.png"/><Relationship Id="rId6" Type="http://schemas.openxmlformats.org/officeDocument/2006/relationships/image" Target="../media/image2.png"/><Relationship Id="rId5" Type="http://schemas.openxmlformats.org/officeDocument/2006/relationships/image" Target="../media/image6.jpeg"/><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17_自定义版式">
    <p:bg>
      <p:bgPr>
        <a:gradFill>
          <a:gsLst>
            <a:gs pos="37000">
              <a:schemeClr val="accent1"/>
            </a:gs>
            <a:gs pos="86000">
              <a:schemeClr val="accent1">
                <a:lumMod val="75000"/>
              </a:schemeClr>
            </a:gs>
          </a:gsLst>
          <a:lin ang="2700000" scaled="0"/>
        </a:gradFill>
        <a:effectLst/>
      </p:bgPr>
    </p:bg>
    <p:spTree>
      <p:nvGrpSpPr>
        <p:cNvPr id="1" name=""/>
        <p:cNvGrpSpPr/>
        <p:nvPr/>
      </p:nvGrpSpPr>
      <p:grpSpPr>
        <a:xfrm>
          <a:off x="0" y="0"/>
          <a:ext cx="0" cy="0"/>
          <a:chOff x="0" y="0"/>
          <a:chExt cx="0" cy="0"/>
        </a:xfrm>
      </p:grpSpPr>
      <p:sp>
        <p:nvSpPr>
          <p:cNvPr id="616" name="矩形 615"/>
          <p:cNvSpPr/>
          <p:nvPr userDrawn="1"/>
        </p:nvSpPr>
        <p:spPr>
          <a:xfrm>
            <a:off x="-1972947" y="2470150"/>
            <a:ext cx="12192000" cy="6858000"/>
          </a:xfrm>
          <a:prstGeom prst="rect">
            <a:avLst/>
          </a:prstGeom>
          <a:blipFill>
            <a:blip r:embed="rId2">
              <a:alphaModFix amt="12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图片 2" descr="KV222"/>
          <p:cNvPicPr>
            <a:picLocks noChangeAspect="1"/>
          </p:cNvPicPr>
          <p:nvPr userDrawn="1"/>
        </p:nvPicPr>
        <p:blipFill>
          <a:blip r:embed="rId3"/>
          <a:srcRect l="23961" b="40610"/>
          <a:stretch>
            <a:fillRect/>
          </a:stretch>
        </p:blipFill>
        <p:spPr>
          <a:xfrm>
            <a:off x="1120775" y="1107440"/>
            <a:ext cx="11664950" cy="67049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pic>
        <p:nvPicPr>
          <p:cNvPr id="19" name="图片 18" descr="图片4"/>
          <p:cNvPicPr>
            <a:picLocks noChangeAspect="1"/>
          </p:cNvPicPr>
          <p:nvPr userDrawn="1"/>
        </p:nvPicPr>
        <p:blipFill>
          <a:blip r:embed="rId2"/>
          <a:stretch>
            <a:fillRect/>
          </a:stretch>
        </p:blipFill>
        <p:spPr>
          <a:xfrm>
            <a:off x="-30480" y="-14605"/>
            <a:ext cx="12255500" cy="6897370"/>
          </a:xfrm>
          <a:prstGeom prst="rect">
            <a:avLst/>
          </a:prstGeom>
        </p:spPr>
      </p:pic>
      <p:sp>
        <p:nvSpPr>
          <p:cNvPr id="7" name="文本框 6"/>
          <p:cNvSpPr txBox="1"/>
          <p:nvPr userDrawn="1">
            <p:custDataLst>
              <p:tags r:id="rId3"/>
            </p:custDataLst>
          </p:nvPr>
        </p:nvSpPr>
        <p:spPr>
          <a:xfrm>
            <a:off x="1246505" y="3277235"/>
            <a:ext cx="3291205" cy="645160"/>
          </a:xfrm>
          <a:prstGeom prst="rect">
            <a:avLst/>
          </a:prstGeom>
          <a:noFill/>
        </p:spPr>
        <p:txBody>
          <a:bodyPr wrap="square" rtlCol="0">
            <a:spAutoFit/>
          </a:bodyPr>
          <a:p>
            <a:pPr algn="l"/>
            <a:r>
              <a:rPr lang="zh-CN" altLang="en-US" sz="3600" dirty="0">
                <a:solidFill>
                  <a:srgbClr val="FF0000"/>
                </a:solidFill>
                <a:effectLst>
                  <a:outerShdw blurRad="38100" dist="19050" dir="2700000" algn="tl" rotWithShape="0">
                    <a:schemeClr val="dk1">
                      <a:alpha val="40000"/>
                    </a:schemeClr>
                  </a:outerShdw>
                </a:effectLst>
                <a:ea typeface="微软雅黑" panose="020B0503020204020204" charset="-122"/>
              </a:rPr>
              <a:t>感谢您的观看！</a:t>
            </a:r>
            <a:endParaRPr lang="zh-CN" altLang="en-US" sz="3600" dirty="0">
              <a:solidFill>
                <a:srgbClr val="FF0000"/>
              </a:solidFill>
              <a:effectLst>
                <a:outerShdw blurRad="38100" dist="19050" dir="2700000" algn="tl" rotWithShape="0">
                  <a:schemeClr val="dk1">
                    <a:alpha val="40000"/>
                  </a:schemeClr>
                </a:outerShdw>
              </a:effectLst>
              <a:ea typeface="微软雅黑" panose="020B0503020204020204" charset="-122"/>
            </a:endParaRPr>
          </a:p>
        </p:txBody>
      </p:sp>
      <p:cxnSp>
        <p:nvCxnSpPr>
          <p:cNvPr id="31" name="直接连接符 30"/>
          <p:cNvCxnSpPr/>
          <p:nvPr userDrawn="1"/>
        </p:nvCxnSpPr>
        <p:spPr>
          <a:xfrm>
            <a:off x="463252" y="6431331"/>
            <a:ext cx="11265496"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userDrawn="1"/>
        </p:nvGrpSpPr>
        <p:grpSpPr>
          <a:xfrm>
            <a:off x="3623382" y="6516262"/>
            <a:ext cx="698501" cy="173905"/>
            <a:chOff x="3836988" y="5480050"/>
            <a:chExt cx="698501" cy="258763"/>
          </a:xfrm>
          <a:solidFill>
            <a:schemeClr val="accent1">
              <a:lumMod val="40000"/>
              <a:lumOff val="60000"/>
            </a:schemeClr>
          </a:solidFill>
        </p:grpSpPr>
        <p:sp>
          <p:nvSpPr>
            <p:cNvPr id="21" name="Freeform 11"/>
            <p:cNvSpPr/>
            <p:nvPr/>
          </p:nvSpPr>
          <p:spPr bwMode="auto">
            <a:xfrm>
              <a:off x="3836988"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4" name="Freeform 12"/>
            <p:cNvSpPr/>
            <p:nvPr/>
          </p:nvSpPr>
          <p:spPr bwMode="auto">
            <a:xfrm>
              <a:off x="4038601" y="5480050"/>
              <a:ext cx="295275" cy="258763"/>
            </a:xfrm>
            <a:custGeom>
              <a:avLst/>
              <a:gdLst>
                <a:gd name="T0" fmla="*/ 0 w 186"/>
                <a:gd name="T1" fmla="*/ 163 h 163"/>
                <a:gd name="T2" fmla="*/ 107 w 186"/>
                <a:gd name="T3" fmla="*/ 0 h 163"/>
                <a:gd name="T4" fmla="*/ 186 w 186"/>
                <a:gd name="T5" fmla="*/ 0 h 163"/>
                <a:gd name="T6" fmla="*/ 81 w 186"/>
                <a:gd name="T7" fmla="*/ 163 h 163"/>
                <a:gd name="T8" fmla="*/ 0 w 186"/>
                <a:gd name="T9" fmla="*/ 163 h 163"/>
              </a:gdLst>
              <a:ahLst/>
              <a:cxnLst>
                <a:cxn ang="0">
                  <a:pos x="T0" y="T1"/>
                </a:cxn>
                <a:cxn ang="0">
                  <a:pos x="T2" y="T3"/>
                </a:cxn>
                <a:cxn ang="0">
                  <a:pos x="T4" y="T5"/>
                </a:cxn>
                <a:cxn ang="0">
                  <a:pos x="T6" y="T7"/>
                </a:cxn>
                <a:cxn ang="0">
                  <a:pos x="T8" y="T9"/>
                </a:cxn>
              </a:cxnLst>
              <a:rect l="0" t="0" r="r" b="b"/>
              <a:pathLst>
                <a:path w="186" h="163">
                  <a:moveTo>
                    <a:pt x="0" y="163"/>
                  </a:moveTo>
                  <a:lnTo>
                    <a:pt x="107" y="0"/>
                  </a:lnTo>
                  <a:lnTo>
                    <a:pt x="186" y="0"/>
                  </a:lnTo>
                  <a:lnTo>
                    <a:pt x="81"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5" name="Freeform 13"/>
            <p:cNvSpPr/>
            <p:nvPr/>
          </p:nvSpPr>
          <p:spPr bwMode="auto">
            <a:xfrm>
              <a:off x="4241801"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nvGrpSpPr>
          <p:cNvPr id="33" name="组合 32"/>
          <p:cNvGrpSpPr/>
          <p:nvPr userDrawn="1"/>
        </p:nvGrpSpPr>
        <p:grpSpPr>
          <a:xfrm>
            <a:off x="8274932" y="6516262"/>
            <a:ext cx="696912" cy="173905"/>
            <a:chOff x="7953376" y="5480050"/>
            <a:chExt cx="696912" cy="258763"/>
          </a:xfrm>
          <a:solidFill>
            <a:schemeClr val="accent1">
              <a:lumMod val="40000"/>
              <a:lumOff val="60000"/>
            </a:schemeClr>
          </a:solidFill>
        </p:grpSpPr>
        <p:sp>
          <p:nvSpPr>
            <p:cNvPr id="34" name="Freeform 14"/>
            <p:cNvSpPr/>
            <p:nvPr/>
          </p:nvSpPr>
          <p:spPr bwMode="auto">
            <a:xfrm>
              <a:off x="7953376"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p>
              <a:endParaRPr lang="zh-CN" altLang="en-US"/>
            </a:p>
          </p:txBody>
        </p:sp>
        <p:sp>
          <p:nvSpPr>
            <p:cNvPr id="35" name="Freeform 15"/>
            <p:cNvSpPr/>
            <p:nvPr/>
          </p:nvSpPr>
          <p:spPr bwMode="auto">
            <a:xfrm>
              <a:off x="8154988" y="5480050"/>
              <a:ext cx="293688" cy="258763"/>
            </a:xfrm>
            <a:custGeom>
              <a:avLst/>
              <a:gdLst>
                <a:gd name="T0" fmla="*/ 0 w 185"/>
                <a:gd name="T1" fmla="*/ 0 h 163"/>
                <a:gd name="T2" fmla="*/ 106 w 185"/>
                <a:gd name="T3" fmla="*/ 163 h 163"/>
                <a:gd name="T4" fmla="*/ 185 w 185"/>
                <a:gd name="T5" fmla="*/ 163 h 163"/>
                <a:gd name="T6" fmla="*/ 80 w 185"/>
                <a:gd name="T7" fmla="*/ 0 h 163"/>
                <a:gd name="T8" fmla="*/ 0 w 185"/>
                <a:gd name="T9" fmla="*/ 0 h 163"/>
              </a:gdLst>
              <a:ahLst/>
              <a:cxnLst>
                <a:cxn ang="0">
                  <a:pos x="T0" y="T1"/>
                </a:cxn>
                <a:cxn ang="0">
                  <a:pos x="T2" y="T3"/>
                </a:cxn>
                <a:cxn ang="0">
                  <a:pos x="T4" y="T5"/>
                </a:cxn>
                <a:cxn ang="0">
                  <a:pos x="T6" y="T7"/>
                </a:cxn>
                <a:cxn ang="0">
                  <a:pos x="T8" y="T9"/>
                </a:cxn>
              </a:cxnLst>
              <a:rect l="0" t="0" r="r" b="b"/>
              <a:pathLst>
                <a:path w="185" h="163">
                  <a:moveTo>
                    <a:pt x="0" y="0"/>
                  </a:moveTo>
                  <a:lnTo>
                    <a:pt x="106" y="163"/>
                  </a:lnTo>
                  <a:lnTo>
                    <a:pt x="185" y="163"/>
                  </a:lnTo>
                  <a:lnTo>
                    <a:pt x="80" y="0"/>
                  </a:lnTo>
                  <a:lnTo>
                    <a:pt x="0" y="0"/>
                  </a:lnTo>
                  <a:close/>
                </a:path>
              </a:pathLst>
            </a:custGeom>
            <a:grpFill/>
            <a:ln w="17463" cap="flat">
              <a:noFill/>
              <a:prstDash val="solid"/>
              <a:miter lim="800000"/>
            </a:ln>
          </p:spPr>
          <p:txBody>
            <a:bodyPr vert="horz" wrap="square" lIns="91440" tIns="45720" rIns="91440" bIns="45720" numCol="1" anchor="t" anchorCtr="0" compatLnSpc="1"/>
            <a:p>
              <a:endParaRPr lang="zh-CN" altLang="en-US"/>
            </a:p>
          </p:txBody>
        </p:sp>
        <p:sp>
          <p:nvSpPr>
            <p:cNvPr id="36" name="Freeform 16"/>
            <p:cNvSpPr/>
            <p:nvPr/>
          </p:nvSpPr>
          <p:spPr bwMode="auto">
            <a:xfrm>
              <a:off x="8358188"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p>
              <a:endParaRPr lang="zh-CN" altLang="en-US"/>
            </a:p>
          </p:txBody>
        </p:sp>
      </p:grpSp>
      <p:sp>
        <p:nvSpPr>
          <p:cNvPr id="2" name="文本框 1"/>
          <p:cNvSpPr txBox="1"/>
          <p:nvPr userDrawn="1">
            <p:custDataLst>
              <p:tags r:id="rId4"/>
            </p:custDataLst>
          </p:nvPr>
        </p:nvSpPr>
        <p:spPr>
          <a:xfrm>
            <a:off x="1618615" y="5669915"/>
            <a:ext cx="1675765" cy="306705"/>
          </a:xfrm>
          <a:prstGeom prst="rect">
            <a:avLst/>
          </a:prstGeom>
          <a:noFill/>
        </p:spPr>
        <p:txBody>
          <a:bodyPr wrap="square" rtlCol="0">
            <a:spAutoFit/>
          </a:bodyPr>
          <a:p>
            <a:pPr algn="l"/>
            <a:r>
              <a:rPr lang="zh-CN" altLang="en-US" sz="1400" dirty="0">
                <a:solidFill>
                  <a:srgbClr val="FF0000"/>
                </a:solidFill>
                <a:effectLst>
                  <a:outerShdw blurRad="38100" dist="19050" dir="2700000" algn="tl" rotWithShape="0">
                    <a:schemeClr val="dk1">
                      <a:alpha val="40000"/>
                    </a:schemeClr>
                  </a:outerShdw>
                </a:effectLst>
                <a:ea typeface="微软雅黑" panose="020B0503020204020204" charset="-122"/>
              </a:rPr>
              <a:t>扫码关注公众号</a:t>
            </a:r>
            <a:endParaRPr lang="zh-CN" altLang="en-US" sz="1400" dirty="0">
              <a:solidFill>
                <a:srgbClr val="FF0000"/>
              </a:solidFill>
              <a:effectLst>
                <a:outerShdw blurRad="38100" dist="19050" dir="2700000" algn="tl" rotWithShape="0">
                  <a:schemeClr val="dk1">
                    <a:alpha val="40000"/>
                  </a:schemeClr>
                </a:outerShdw>
              </a:effectLst>
              <a:ea typeface="微软雅黑" panose="020B0503020204020204" charset="-122"/>
            </a:endParaRPr>
          </a:p>
        </p:txBody>
      </p:sp>
      <p:pic>
        <p:nvPicPr>
          <p:cNvPr id="5" name="图片 4" descr="_cgi-bin_mmwebwx-bin_webwxgetmsgimg__&amp;MsgID=919475102737720981&amp;skey=@crypt_d83597cf_bd6b01608d3e8ffc5da43005ee949bf1&amp;mmweb_appid=wx_webfilehelper"/>
          <p:cNvPicPr>
            <a:picLocks noChangeAspect="1"/>
          </p:cNvPicPr>
          <p:nvPr userDrawn="1"/>
        </p:nvPicPr>
        <p:blipFill>
          <a:blip r:embed="rId5"/>
          <a:stretch>
            <a:fillRect/>
          </a:stretch>
        </p:blipFill>
        <p:spPr>
          <a:xfrm>
            <a:off x="1507490" y="3922395"/>
            <a:ext cx="1626235" cy="1626235"/>
          </a:xfrm>
          <a:prstGeom prst="rect">
            <a:avLst/>
          </a:prstGeom>
        </p:spPr>
      </p:pic>
      <p:pic>
        <p:nvPicPr>
          <p:cNvPr id="9" name="图片 8" descr="KV222"/>
          <p:cNvPicPr>
            <a:picLocks noChangeAspect="1"/>
          </p:cNvPicPr>
          <p:nvPr userDrawn="1"/>
        </p:nvPicPr>
        <p:blipFill>
          <a:blip r:embed="rId6"/>
          <a:srcRect l="23961" b="40610"/>
          <a:stretch>
            <a:fillRect/>
          </a:stretch>
        </p:blipFill>
        <p:spPr>
          <a:xfrm>
            <a:off x="560070" y="-14605"/>
            <a:ext cx="11664950" cy="6704965"/>
          </a:xfrm>
          <a:prstGeom prst="rect">
            <a:avLst/>
          </a:prstGeom>
        </p:spPr>
      </p:pic>
      <p:pic>
        <p:nvPicPr>
          <p:cNvPr id="38" name="图片 -2147481912" descr="16ac4b97435599490e13c0069bb1a12"/>
          <p:cNvPicPr>
            <a:picLocks noChangeAspect="1"/>
          </p:cNvPicPr>
          <p:nvPr userDrawn="1"/>
        </p:nvPicPr>
        <p:blipFill>
          <a:blip r:embed="rId7">
            <a:clrChange>
              <a:clrFrom>
                <a:srgbClr val="FFFFFF">
                  <a:alpha val="100000"/>
                </a:srgbClr>
              </a:clrFrom>
              <a:clrTo>
                <a:srgbClr val="FFFFFF">
                  <a:alpha val="100000"/>
                  <a:alpha val="0"/>
                </a:srgbClr>
              </a:clrTo>
            </a:clrChange>
          </a:blip>
          <a:srcRect r="4845" b="861"/>
          <a:stretch>
            <a:fillRect/>
          </a:stretch>
        </p:blipFill>
        <p:spPr>
          <a:xfrm>
            <a:off x="560070" y="735330"/>
            <a:ext cx="3609340" cy="209931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p>
            <a:fld id="{E077DA78-E013-4A8C-AD75-63A150561B10}"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4"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1图+文字3">
    <p:spTree>
      <p:nvGrpSpPr>
        <p:cNvPr id="1" name=""/>
        <p:cNvGrpSpPr/>
        <p:nvPr/>
      </p:nvGrpSpPr>
      <p:grpSpPr>
        <a:xfrm>
          <a:off x="0" y="0"/>
          <a:ext cx="0" cy="0"/>
          <a:chOff x="0" y="0"/>
          <a:chExt cx="0" cy="0"/>
        </a:xfrm>
      </p:grpSpPr>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841720" y="1183197"/>
            <a:ext cx="10507584" cy="2245801"/>
          </a:xfrm>
          <a:prstGeom prst="rect">
            <a:avLst/>
          </a:prstGeom>
        </p:spPr>
        <p:txBody>
          <a:bodyPr/>
          <a:lstStyle>
            <a:lvl1pPr marL="0" indent="0" algn="just">
              <a:lnSpc>
                <a:spcPct val="130000"/>
              </a:lnSpc>
              <a:spcBef>
                <a:spcPts val="0"/>
              </a:spcBef>
              <a:spcAft>
                <a:spcPts val="400"/>
              </a:spcAft>
              <a:buFontTx/>
              <a:buNone/>
              <a:defRPr sz="1600">
                <a:latin typeface="+mn-ea"/>
                <a:ea typeface="+mn-ea"/>
              </a:defRPr>
            </a:lvl1pPr>
          </a:lstStyle>
          <a:p>
            <a:pPr lvl="0"/>
            <a:r>
              <a:rPr lang="zh-CN" altLang="en-US" dirty="0"/>
              <a:t>文字</a:t>
            </a:r>
            <a:endParaRPr lang="zh-CN" altLang="en-US" dirty="0"/>
          </a:p>
        </p:txBody>
      </p:sp>
      <p:cxnSp>
        <p:nvCxnSpPr>
          <p:cNvPr id="11" name="直接连接符 10"/>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t="55866" r="62741"/>
          <a:stretch>
            <a:fillRect/>
          </a:stretch>
        </p:blipFill>
        <p:spPr>
          <a:xfrm>
            <a:off x="1" y="4004169"/>
            <a:ext cx="4132161" cy="2853831"/>
          </a:xfrm>
          <a:custGeom>
            <a:avLst/>
            <a:gdLst>
              <a:gd name="connsiteX0" fmla="*/ 0 w 4542639"/>
              <a:gd name="connsiteY0" fmla="*/ 0 h 3137323"/>
              <a:gd name="connsiteX1" fmla="*/ 187836 w 4542639"/>
              <a:gd name="connsiteY1" fmla="*/ 36355 h 3137323"/>
              <a:gd name="connsiteX2" fmla="*/ 358821 w 4542639"/>
              <a:gd name="connsiteY2" fmla="*/ 192472 h 3137323"/>
              <a:gd name="connsiteX3" fmla="*/ 633885 w 4542639"/>
              <a:gd name="connsiteY3" fmla="*/ 467535 h 3137323"/>
              <a:gd name="connsiteX4" fmla="*/ 693358 w 4542639"/>
              <a:gd name="connsiteY4" fmla="*/ 586482 h 3137323"/>
              <a:gd name="connsiteX5" fmla="*/ 708226 w 4542639"/>
              <a:gd name="connsiteY5" fmla="*/ 638521 h 3137323"/>
              <a:gd name="connsiteX6" fmla="*/ 1927426 w 4542639"/>
              <a:gd name="connsiteY6" fmla="*/ 1872589 h 3137323"/>
              <a:gd name="connsiteX7" fmla="*/ 1927426 w 4542639"/>
              <a:gd name="connsiteY7" fmla="*/ 2288901 h 3137323"/>
              <a:gd name="connsiteX8" fmla="*/ 2447817 w 4542639"/>
              <a:gd name="connsiteY8" fmla="*/ 2794423 h 3137323"/>
              <a:gd name="connsiteX9" fmla="*/ 3332480 w 4542639"/>
              <a:gd name="connsiteY9" fmla="*/ 2794423 h 3137323"/>
              <a:gd name="connsiteX10" fmla="*/ 3332480 w 4542639"/>
              <a:gd name="connsiteY10" fmla="*/ 2898501 h 3137323"/>
              <a:gd name="connsiteX11" fmla="*/ 3845436 w 4542639"/>
              <a:gd name="connsiteY11" fmla="*/ 2891067 h 3137323"/>
              <a:gd name="connsiteX12" fmla="*/ 4061026 w 4542639"/>
              <a:gd name="connsiteY12" fmla="*/ 2883633 h 3137323"/>
              <a:gd name="connsiteX13" fmla="*/ 4254314 w 4542639"/>
              <a:gd name="connsiteY13" fmla="*/ 2876199 h 3137323"/>
              <a:gd name="connsiteX14" fmla="*/ 4542639 w 4542639"/>
              <a:gd name="connsiteY14" fmla="*/ 3137323 h 3137323"/>
              <a:gd name="connsiteX15" fmla="*/ 0 w 4542639"/>
              <a:gd name="connsiteY15" fmla="*/ 3137323 h 313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42639" h="3137323">
                <a:moveTo>
                  <a:pt x="0" y="0"/>
                </a:moveTo>
                <a:lnTo>
                  <a:pt x="187836" y="36355"/>
                </a:lnTo>
                <a:lnTo>
                  <a:pt x="358821" y="192472"/>
                </a:lnTo>
                <a:lnTo>
                  <a:pt x="633885" y="467535"/>
                </a:lnTo>
                <a:lnTo>
                  <a:pt x="693358" y="586482"/>
                </a:lnTo>
                <a:lnTo>
                  <a:pt x="708226" y="638521"/>
                </a:lnTo>
                <a:lnTo>
                  <a:pt x="1927426" y="1872589"/>
                </a:lnTo>
                <a:lnTo>
                  <a:pt x="1927426" y="2288901"/>
                </a:lnTo>
                <a:lnTo>
                  <a:pt x="2447817" y="2794423"/>
                </a:lnTo>
                <a:lnTo>
                  <a:pt x="3332480" y="2794423"/>
                </a:lnTo>
                <a:lnTo>
                  <a:pt x="3332480" y="2898501"/>
                </a:lnTo>
                <a:lnTo>
                  <a:pt x="3845436" y="2891067"/>
                </a:lnTo>
                <a:lnTo>
                  <a:pt x="4061026" y="2883633"/>
                </a:lnTo>
                <a:lnTo>
                  <a:pt x="4254314" y="2876199"/>
                </a:lnTo>
                <a:lnTo>
                  <a:pt x="4542639" y="3137323"/>
                </a:lnTo>
                <a:lnTo>
                  <a:pt x="0" y="3137323"/>
                </a:lnTo>
                <a:close/>
              </a:path>
            </a:pathLst>
          </a:custGeom>
        </p:spPr>
      </p:pic>
      <p:sp>
        <p:nvSpPr>
          <p:cNvPr id="8" name="TextBox 15"/>
          <p:cNvSpPr txBox="1"/>
          <p:nvPr userDrawn="1"/>
        </p:nvSpPr>
        <p:spPr>
          <a:xfrm>
            <a:off x="1430655" y="1216660"/>
            <a:ext cx="1905635" cy="398780"/>
          </a:xfrm>
          <a:prstGeom prst="rect">
            <a:avLst/>
          </a:prstGeom>
          <a:noFill/>
        </p:spPr>
        <p:txBody>
          <a:bodyPr wrap="square" rtlCol="0">
            <a:spAutoFit/>
          </a:bodyPr>
          <a:lstStyle/>
          <a:p>
            <a:pPr algn="l"/>
            <a:r>
              <a:rPr lang="en-US" altLang="zh-CN" sz="2000" dirty="0">
                <a:solidFill>
                  <a:schemeClr val="tx1">
                    <a:lumMod val="50000"/>
                    <a:lumOff val="50000"/>
                  </a:schemeClr>
                </a:solidFill>
                <a:latin typeface="Agency FB" panose="020B0503020202020204" pitchFamily="34" charset="0"/>
                <a:ea typeface="Adobe 宋体 Std L" pitchFamily="18" charset="-122"/>
              </a:rPr>
              <a:t>Contents Page</a:t>
            </a:r>
            <a:endParaRPr lang="zh-CN" altLang="en-US" sz="2000" dirty="0">
              <a:solidFill>
                <a:schemeClr val="tx1">
                  <a:lumMod val="50000"/>
                  <a:lumOff val="50000"/>
                </a:schemeClr>
              </a:solidFill>
              <a:latin typeface="Agency FB" panose="020B0503020202020204" pitchFamily="34" charset="0"/>
              <a:ea typeface="Adobe 宋体 Std L" pitchFamily="18" charset="-122"/>
            </a:endParaRPr>
          </a:p>
        </p:txBody>
      </p:sp>
      <p:sp>
        <p:nvSpPr>
          <p:cNvPr id="9" name="文本框 8"/>
          <p:cNvSpPr txBox="1"/>
          <p:nvPr userDrawn="1"/>
        </p:nvSpPr>
        <p:spPr>
          <a:xfrm>
            <a:off x="1371600" y="629285"/>
            <a:ext cx="2121535" cy="645160"/>
          </a:xfrm>
          <a:prstGeom prst="rect">
            <a:avLst/>
          </a:prstGeom>
          <a:noFill/>
        </p:spPr>
        <p:txBody>
          <a:bodyPr wrap="square" rtlCol="0">
            <a:spAutoFit/>
          </a:bodyPr>
          <a:lstStyle/>
          <a:p>
            <a:pPr algn="l"/>
            <a:r>
              <a:rPr lang="zh-CN" altLang="en-US" sz="3600" dirty="0">
                <a:solidFill>
                  <a:schemeClr val="tx1"/>
                </a:solidFill>
                <a:latin typeface="微软雅黑" panose="020B0503020204020204" charset="-122"/>
                <a:ea typeface="微软雅黑" panose="020B0503020204020204" charset="-122"/>
                <a:cs typeface="微软雅黑" panose="020B0503020204020204" charset="-122"/>
              </a:rPr>
              <a:t>目</a:t>
            </a:r>
            <a:r>
              <a:rPr lang="en-US" altLang="zh-CN" sz="3600" dirty="0">
                <a:solidFill>
                  <a:schemeClr val="tx1"/>
                </a:solidFill>
                <a:latin typeface="微软雅黑" panose="020B0503020204020204" charset="-122"/>
                <a:ea typeface="微软雅黑" panose="020B0503020204020204" charset="-122"/>
                <a:cs typeface="微软雅黑" panose="020B0503020204020204" charset="-122"/>
              </a:rPr>
              <a:t>     </a:t>
            </a:r>
            <a:r>
              <a:rPr lang="zh-CN" altLang="en-US" sz="3600" dirty="0">
                <a:solidFill>
                  <a:schemeClr val="tx1"/>
                </a:solidFill>
                <a:latin typeface="微软雅黑" panose="020B0503020204020204" charset="-122"/>
                <a:ea typeface="微软雅黑" panose="020B0503020204020204" charset="-122"/>
                <a:cs typeface="微软雅黑" panose="020B0503020204020204" charset="-122"/>
              </a:rPr>
              <a:t>录</a:t>
            </a:r>
            <a:endParaRPr lang="zh-CN" altLang="en-US" sz="3600" dirty="0">
              <a:solidFill>
                <a:schemeClr val="tx1"/>
              </a:solidFill>
              <a:latin typeface="微软雅黑" panose="020B0503020204020204" charset="-122"/>
              <a:ea typeface="微软雅黑" panose="020B0503020204020204" charset="-122"/>
              <a:cs typeface="微软雅黑" panose="020B0503020204020204" charset="-122"/>
            </a:endParaRPr>
          </a:p>
        </p:txBody>
      </p:sp>
      <p:grpSp>
        <p:nvGrpSpPr>
          <p:cNvPr id="10" name="组合 9"/>
          <p:cNvGrpSpPr/>
          <p:nvPr userDrawn="1"/>
        </p:nvGrpSpPr>
        <p:grpSpPr>
          <a:xfrm>
            <a:off x="1126067" y="0"/>
            <a:ext cx="0" cy="1488272"/>
            <a:chOff x="914400" y="0"/>
            <a:chExt cx="0" cy="1488272"/>
          </a:xfrm>
        </p:grpSpPr>
        <p:cxnSp>
          <p:nvCxnSpPr>
            <p:cNvPr id="11" name="直接连接符 10"/>
            <p:cNvCxnSpPr/>
            <p:nvPr userDrawn="1"/>
          </p:nvCxnSpPr>
          <p:spPr>
            <a:xfrm>
              <a:off x="914400" y="0"/>
              <a:ext cx="0" cy="148827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a:off x="914400" y="1173621"/>
              <a:ext cx="0" cy="314651"/>
            </a:xfrm>
            <a:prstGeom prst="line">
              <a:avLst/>
            </a:prstGeom>
            <a:ln w="76200"/>
          </p:spPr>
          <p:style>
            <a:lnRef idx="1">
              <a:schemeClr val="accent1"/>
            </a:lnRef>
            <a:fillRef idx="0">
              <a:schemeClr val="accent1"/>
            </a:fillRef>
            <a:effectRef idx="0">
              <a:schemeClr val="accent1"/>
            </a:effectRef>
            <a:fontRef idx="minor">
              <a:schemeClr val="tx1"/>
            </a:fontRef>
          </p:style>
        </p:cxnSp>
      </p:grpSp>
      <p:grpSp>
        <p:nvGrpSpPr>
          <p:cNvPr id="13" name="组合 12"/>
          <p:cNvGrpSpPr/>
          <p:nvPr userDrawn="1"/>
        </p:nvGrpSpPr>
        <p:grpSpPr>
          <a:xfrm>
            <a:off x="1278467" y="0"/>
            <a:ext cx="0" cy="1488272"/>
            <a:chOff x="914400" y="0"/>
            <a:chExt cx="0" cy="1488272"/>
          </a:xfrm>
        </p:grpSpPr>
        <p:cxnSp>
          <p:nvCxnSpPr>
            <p:cNvPr id="14" name="直接连接符 13"/>
            <p:cNvCxnSpPr/>
            <p:nvPr userDrawn="1"/>
          </p:nvCxnSpPr>
          <p:spPr>
            <a:xfrm>
              <a:off x="914400" y="0"/>
              <a:ext cx="0" cy="148827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nvCxnSpPr>
          <p:spPr>
            <a:xfrm>
              <a:off x="914400" y="1173621"/>
              <a:ext cx="0" cy="314651"/>
            </a:xfrm>
            <a:prstGeom prst="line">
              <a:avLst/>
            </a:prstGeom>
            <a:ln w="76200"/>
          </p:spPr>
          <p:style>
            <a:lnRef idx="1">
              <a:schemeClr val="accent1"/>
            </a:lnRef>
            <a:fillRef idx="0">
              <a:schemeClr val="accent1"/>
            </a:fillRef>
            <a:effectRef idx="0">
              <a:schemeClr val="accent1"/>
            </a:effectRef>
            <a:fontRef idx="minor">
              <a:schemeClr val="tx1"/>
            </a:fontRef>
          </p:style>
        </p:cxnSp>
      </p:grpSp>
      <p:pic>
        <p:nvPicPr>
          <p:cNvPr id="26" name="图片 25"/>
          <p:cNvPicPr>
            <a:picLocks noChangeAspect="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t="55866" r="62741"/>
          <a:stretch>
            <a:fillRect/>
          </a:stretch>
        </p:blipFill>
        <p:spPr>
          <a:xfrm rot="10800000">
            <a:off x="9760669" y="-1"/>
            <a:ext cx="2431330" cy="1679171"/>
          </a:xfrm>
          <a:custGeom>
            <a:avLst/>
            <a:gdLst>
              <a:gd name="connsiteX0" fmla="*/ 0 w 4542639"/>
              <a:gd name="connsiteY0" fmla="*/ 0 h 3137323"/>
              <a:gd name="connsiteX1" fmla="*/ 187836 w 4542639"/>
              <a:gd name="connsiteY1" fmla="*/ 36355 h 3137323"/>
              <a:gd name="connsiteX2" fmla="*/ 358821 w 4542639"/>
              <a:gd name="connsiteY2" fmla="*/ 192472 h 3137323"/>
              <a:gd name="connsiteX3" fmla="*/ 633885 w 4542639"/>
              <a:gd name="connsiteY3" fmla="*/ 467535 h 3137323"/>
              <a:gd name="connsiteX4" fmla="*/ 693358 w 4542639"/>
              <a:gd name="connsiteY4" fmla="*/ 586482 h 3137323"/>
              <a:gd name="connsiteX5" fmla="*/ 708226 w 4542639"/>
              <a:gd name="connsiteY5" fmla="*/ 638521 h 3137323"/>
              <a:gd name="connsiteX6" fmla="*/ 1927426 w 4542639"/>
              <a:gd name="connsiteY6" fmla="*/ 1872589 h 3137323"/>
              <a:gd name="connsiteX7" fmla="*/ 1927426 w 4542639"/>
              <a:gd name="connsiteY7" fmla="*/ 2288901 h 3137323"/>
              <a:gd name="connsiteX8" fmla="*/ 2447817 w 4542639"/>
              <a:gd name="connsiteY8" fmla="*/ 2794423 h 3137323"/>
              <a:gd name="connsiteX9" fmla="*/ 3332480 w 4542639"/>
              <a:gd name="connsiteY9" fmla="*/ 2794423 h 3137323"/>
              <a:gd name="connsiteX10" fmla="*/ 3332480 w 4542639"/>
              <a:gd name="connsiteY10" fmla="*/ 2898501 h 3137323"/>
              <a:gd name="connsiteX11" fmla="*/ 3845436 w 4542639"/>
              <a:gd name="connsiteY11" fmla="*/ 2891067 h 3137323"/>
              <a:gd name="connsiteX12" fmla="*/ 4061026 w 4542639"/>
              <a:gd name="connsiteY12" fmla="*/ 2883633 h 3137323"/>
              <a:gd name="connsiteX13" fmla="*/ 4254314 w 4542639"/>
              <a:gd name="connsiteY13" fmla="*/ 2876199 h 3137323"/>
              <a:gd name="connsiteX14" fmla="*/ 4542639 w 4542639"/>
              <a:gd name="connsiteY14" fmla="*/ 3137323 h 3137323"/>
              <a:gd name="connsiteX15" fmla="*/ 0 w 4542639"/>
              <a:gd name="connsiteY15" fmla="*/ 3137323 h 313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42639" h="3137323">
                <a:moveTo>
                  <a:pt x="0" y="0"/>
                </a:moveTo>
                <a:lnTo>
                  <a:pt x="187836" y="36355"/>
                </a:lnTo>
                <a:lnTo>
                  <a:pt x="358821" y="192472"/>
                </a:lnTo>
                <a:lnTo>
                  <a:pt x="633885" y="467535"/>
                </a:lnTo>
                <a:lnTo>
                  <a:pt x="693358" y="586482"/>
                </a:lnTo>
                <a:lnTo>
                  <a:pt x="708226" y="638521"/>
                </a:lnTo>
                <a:lnTo>
                  <a:pt x="1927426" y="1872589"/>
                </a:lnTo>
                <a:lnTo>
                  <a:pt x="1927426" y="2288901"/>
                </a:lnTo>
                <a:lnTo>
                  <a:pt x="2447817" y="2794423"/>
                </a:lnTo>
                <a:lnTo>
                  <a:pt x="3332480" y="2794423"/>
                </a:lnTo>
                <a:lnTo>
                  <a:pt x="3332480" y="2898501"/>
                </a:lnTo>
                <a:lnTo>
                  <a:pt x="3845436" y="2891067"/>
                </a:lnTo>
                <a:lnTo>
                  <a:pt x="4061026" y="2883633"/>
                </a:lnTo>
                <a:lnTo>
                  <a:pt x="4254314" y="2876199"/>
                </a:lnTo>
                <a:lnTo>
                  <a:pt x="4542639" y="3137323"/>
                </a:lnTo>
                <a:lnTo>
                  <a:pt x="0" y="3137323"/>
                </a:lnTo>
                <a:close/>
              </a:path>
            </a:pathLst>
          </a:custGeom>
        </p:spPr>
      </p:pic>
      <p:pic>
        <p:nvPicPr>
          <p:cNvPr id="2" name="图片 -2147481912" descr="16ac4b97435599490e13c0069bb1a12"/>
          <p:cNvPicPr>
            <a:picLocks noChangeAspect="1"/>
          </p:cNvPicPr>
          <p:nvPr userDrawn="1"/>
        </p:nvPicPr>
        <p:blipFill>
          <a:blip r:embed="rId3">
            <a:clrChange>
              <a:clrFrom>
                <a:srgbClr val="FFFFFF">
                  <a:alpha val="100000"/>
                </a:srgbClr>
              </a:clrFrom>
              <a:clrTo>
                <a:srgbClr val="FFFFFF">
                  <a:alpha val="100000"/>
                  <a:alpha val="0"/>
                </a:srgbClr>
              </a:clrTo>
            </a:clrChange>
          </a:blip>
          <a:srcRect r="4845" b="861"/>
          <a:stretch>
            <a:fillRect/>
          </a:stretch>
        </p:blipFill>
        <p:spPr>
          <a:xfrm>
            <a:off x="6192520" y="73025"/>
            <a:ext cx="786130" cy="4572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8_自定义版式">
    <p:spTree>
      <p:nvGrpSpPr>
        <p:cNvPr id="1" name=""/>
        <p:cNvGrpSpPr/>
        <p:nvPr/>
      </p:nvGrpSpPr>
      <p:grpSpPr>
        <a:xfrm>
          <a:off x="0" y="0"/>
          <a:ext cx="0" cy="0"/>
          <a:chOff x="0" y="0"/>
          <a:chExt cx="0" cy="0"/>
        </a:xfrm>
      </p:grpSpPr>
      <p:sp>
        <p:nvSpPr>
          <p:cNvPr id="3" name="矩形 2"/>
          <p:cNvSpPr/>
          <p:nvPr userDrawn="1"/>
        </p:nvSpPr>
        <p:spPr>
          <a:xfrm>
            <a:off x="5394960" y="1315818"/>
            <a:ext cx="1402080" cy="460375"/>
          </a:xfrm>
          <a:prstGeom prst="rect">
            <a:avLst/>
          </a:prstGeom>
        </p:spPr>
        <p:txBody>
          <a:bodyPr wrap="none">
            <a:spAutoFit/>
          </a:bodyPr>
          <a:lstStyle/>
          <a:p>
            <a:pPr algn="ctr"/>
            <a:r>
              <a:rPr lang="zh-CN" altLang="en-US" sz="2400" b="1" dirty="0">
                <a:solidFill>
                  <a:schemeClr val="accent1"/>
                </a:solidFill>
                <a:latin typeface="+mj-ea"/>
                <a:ea typeface="+mj-ea"/>
              </a:rPr>
              <a:t>学习目标</a:t>
            </a:r>
            <a:endParaRPr lang="zh-CN" altLang="en-US" sz="2400" b="1" dirty="0">
              <a:solidFill>
                <a:schemeClr val="accent1"/>
              </a:solidFill>
              <a:latin typeface="+mj-ea"/>
              <a:ea typeface="+mj-ea"/>
            </a:endParaRPr>
          </a:p>
        </p:txBody>
      </p:sp>
      <p:sp>
        <p:nvSpPr>
          <p:cNvPr id="5" name="任意多边形: 形状 4"/>
          <p:cNvSpPr/>
          <p:nvPr userDrawn="1"/>
        </p:nvSpPr>
        <p:spPr>
          <a:xfrm>
            <a:off x="1600200" y="1962150"/>
            <a:ext cx="8991600" cy="3456920"/>
          </a:xfrm>
          <a:custGeom>
            <a:avLst/>
            <a:gdLst>
              <a:gd name="connsiteX0" fmla="*/ 4038600 w 8077200"/>
              <a:gd name="connsiteY0" fmla="*/ 0 h 3388687"/>
              <a:gd name="connsiteX1" fmla="*/ 4411378 w 8077200"/>
              <a:gd name="connsiteY1" fmla="*/ 438213 h 3388687"/>
              <a:gd name="connsiteX2" fmla="*/ 7890258 w 8077200"/>
              <a:gd name="connsiteY2" fmla="*/ 438213 h 3388687"/>
              <a:gd name="connsiteX3" fmla="*/ 8077200 w 8077200"/>
              <a:gd name="connsiteY3" fmla="*/ 625155 h 3388687"/>
              <a:gd name="connsiteX4" fmla="*/ 8077200 w 8077200"/>
              <a:gd name="connsiteY4" fmla="*/ 3201745 h 3388687"/>
              <a:gd name="connsiteX5" fmla="*/ 7890258 w 8077200"/>
              <a:gd name="connsiteY5" fmla="*/ 3388687 h 3388687"/>
              <a:gd name="connsiteX6" fmla="*/ 186942 w 8077200"/>
              <a:gd name="connsiteY6" fmla="*/ 3388687 h 3388687"/>
              <a:gd name="connsiteX7" fmla="*/ 0 w 8077200"/>
              <a:gd name="connsiteY7" fmla="*/ 3201745 h 3388687"/>
              <a:gd name="connsiteX8" fmla="*/ 0 w 8077200"/>
              <a:gd name="connsiteY8" fmla="*/ 625155 h 3388687"/>
              <a:gd name="connsiteX9" fmla="*/ 186942 w 8077200"/>
              <a:gd name="connsiteY9" fmla="*/ 438213 h 3388687"/>
              <a:gd name="connsiteX10" fmla="*/ 3665823 w 8077200"/>
              <a:gd name="connsiteY10" fmla="*/ 438213 h 338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77200" h="3388687">
                <a:moveTo>
                  <a:pt x="4038600" y="0"/>
                </a:moveTo>
                <a:lnTo>
                  <a:pt x="4411378" y="438213"/>
                </a:lnTo>
                <a:lnTo>
                  <a:pt x="7890258" y="438213"/>
                </a:lnTo>
                <a:cubicBezTo>
                  <a:pt x="7993503" y="438213"/>
                  <a:pt x="8077200" y="521910"/>
                  <a:pt x="8077200" y="625155"/>
                </a:cubicBezTo>
                <a:lnTo>
                  <a:pt x="8077200" y="3201745"/>
                </a:lnTo>
                <a:cubicBezTo>
                  <a:pt x="8077200" y="3304990"/>
                  <a:pt x="7993503" y="3388687"/>
                  <a:pt x="7890258" y="3388687"/>
                </a:cubicBezTo>
                <a:lnTo>
                  <a:pt x="186942" y="3388687"/>
                </a:lnTo>
                <a:cubicBezTo>
                  <a:pt x="83697" y="3388687"/>
                  <a:pt x="0" y="3304990"/>
                  <a:pt x="0" y="3201745"/>
                </a:cubicBezTo>
                <a:lnTo>
                  <a:pt x="0" y="625155"/>
                </a:lnTo>
                <a:cubicBezTo>
                  <a:pt x="0" y="521910"/>
                  <a:pt x="83697" y="438213"/>
                  <a:pt x="186942" y="438213"/>
                </a:cubicBezTo>
                <a:lnTo>
                  <a:pt x="3665823" y="438213"/>
                </a:lnTo>
                <a:close/>
              </a:path>
            </a:pathLst>
          </a:cu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6" name="直接连接符 5"/>
          <p:cNvCxnSpPr/>
          <p:nvPr userDrawn="1"/>
        </p:nvCxnSpPr>
        <p:spPr>
          <a:xfrm>
            <a:off x="5705475" y="5419070"/>
            <a:ext cx="781050"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463252" y="79467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userDrawn="1"/>
        </p:nvSpPr>
        <p:spPr>
          <a:xfrm>
            <a:off x="482600" y="479306"/>
            <a:ext cx="2363565" cy="246221"/>
          </a:xfrm>
          <a:prstGeom prst="rect">
            <a:avLst/>
          </a:prstGeom>
          <a:noFill/>
        </p:spPr>
        <p:txBody>
          <a:bodyPr wrap="square" lIns="0" tIns="0" rIns="0" bIns="0" rtlCol="0">
            <a:spAutoFit/>
          </a:bodyPr>
          <a:lstStyle>
            <a:defPPr>
              <a:defRPr lang="zh-CN"/>
            </a:defPPr>
            <a:lvl1pPr lvl="0" algn="r">
              <a:defRPr sz="1400" spc="0">
                <a:solidFill>
                  <a:schemeClr val="tx1">
                    <a:lumMod val="65000"/>
                    <a:lumOff val="35000"/>
                  </a:schemeClr>
                </a:solidFill>
                <a:latin typeface="+mj-ea"/>
                <a:ea typeface="+mj-ea"/>
              </a:defRPr>
            </a:lvl1pPr>
          </a:lstStyle>
          <a:p>
            <a:pPr lvl="0" algn="l"/>
            <a:r>
              <a:rPr lang="zh-CN" altLang="en-US" sz="1600" dirty="0"/>
              <a:t>电子设计速成实战宝典</a:t>
            </a:r>
            <a:endParaRPr lang="zh-CN" altLang="en-US" sz="1600" dirty="0"/>
          </a:p>
        </p:txBody>
      </p:sp>
      <p:sp>
        <p:nvSpPr>
          <p:cNvPr id="19" name="文本占位符 18"/>
          <p:cNvSpPr>
            <a:spLocks noGrp="1"/>
          </p:cNvSpPr>
          <p:nvPr>
            <p:ph type="body" sz="quarter" idx="10"/>
          </p:nvPr>
        </p:nvSpPr>
        <p:spPr>
          <a:xfrm>
            <a:off x="1995487" y="2647948"/>
            <a:ext cx="8201025" cy="2571751"/>
          </a:xfrm>
          <a:prstGeom prst="rect">
            <a:avLst/>
          </a:prstGeom>
        </p:spPr>
        <p:txBody>
          <a:bodyPr/>
          <a:lstStyle>
            <a:lvl1pPr marL="457200" indent="-457200" algn="ctr">
              <a:lnSpc>
                <a:spcPct val="130000"/>
              </a:lnSpc>
              <a:spcBef>
                <a:spcPts val="600"/>
              </a:spcBef>
              <a:buFont typeface="Wingdings" panose="05000000000000000000" pitchFamily="2" charset="2"/>
              <a:buChar char="Ø"/>
              <a:defRPr/>
            </a:lvl1pPr>
            <a:lvl2pPr marL="800100" indent="-342900" algn="ctr">
              <a:lnSpc>
                <a:spcPct val="130000"/>
              </a:lnSpc>
              <a:spcBef>
                <a:spcPts val="600"/>
              </a:spcBef>
              <a:buFont typeface="Wingdings" panose="05000000000000000000" pitchFamily="2" charset="2"/>
              <a:buChar char="Ø"/>
              <a:defRPr/>
            </a:lvl2pPr>
            <a:lvl3pPr marL="1257300" indent="-342900" algn="ctr">
              <a:lnSpc>
                <a:spcPct val="130000"/>
              </a:lnSpc>
              <a:spcBef>
                <a:spcPts val="600"/>
              </a:spcBef>
              <a:buFont typeface="Wingdings" panose="05000000000000000000" pitchFamily="2" charset="2"/>
              <a:buChar char="Ø"/>
              <a:defRPr/>
            </a:lvl3pPr>
            <a:lvl4pPr marL="1657350" indent="-285750" algn="ctr">
              <a:lnSpc>
                <a:spcPct val="130000"/>
              </a:lnSpc>
              <a:spcBef>
                <a:spcPts val="600"/>
              </a:spcBef>
              <a:buFont typeface="Wingdings" panose="05000000000000000000" pitchFamily="2" charset="2"/>
              <a:buChar char="Ø"/>
              <a:defRPr/>
            </a:lvl4pPr>
            <a:lvl5pPr marL="2114550" indent="-285750" algn="ctr">
              <a:lnSpc>
                <a:spcPct val="130000"/>
              </a:lnSpc>
              <a:spcBef>
                <a:spcPts val="600"/>
              </a:spcBef>
              <a:buFont typeface="Wingdings" panose="05000000000000000000" pitchFamily="2" charset="2"/>
              <a:buChar char="Ø"/>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cxnSp>
        <p:nvCxnSpPr>
          <p:cNvPr id="23" name="直接连接符 22"/>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9_自定义版式">
    <p:spTree>
      <p:nvGrpSpPr>
        <p:cNvPr id="1" name=""/>
        <p:cNvGrpSpPr/>
        <p:nvPr/>
      </p:nvGrpSpPr>
      <p:grpSpPr>
        <a:xfrm>
          <a:off x="0" y="0"/>
          <a:ext cx="0" cy="0"/>
          <a:chOff x="0" y="0"/>
          <a:chExt cx="0" cy="0"/>
        </a:xfrm>
      </p:grpSpPr>
      <p:sp>
        <p:nvSpPr>
          <p:cNvPr id="3" name="矩形 2"/>
          <p:cNvSpPr/>
          <p:nvPr userDrawn="1"/>
        </p:nvSpPr>
        <p:spPr>
          <a:xfrm>
            <a:off x="5394964" y="1315818"/>
            <a:ext cx="1402080" cy="460375"/>
          </a:xfrm>
          <a:prstGeom prst="rect">
            <a:avLst/>
          </a:prstGeom>
        </p:spPr>
        <p:txBody>
          <a:bodyPr wrap="none">
            <a:spAutoFit/>
          </a:bodyPr>
          <a:lstStyle/>
          <a:p>
            <a:pPr algn="ctr"/>
            <a:r>
              <a:rPr lang="zh-CN" altLang="en-US" sz="2400" b="1" dirty="0">
                <a:solidFill>
                  <a:schemeClr val="accent1"/>
                </a:solidFill>
                <a:latin typeface="+mj-ea"/>
                <a:ea typeface="+mj-ea"/>
              </a:rPr>
              <a:t>本章小节</a:t>
            </a:r>
            <a:endParaRPr lang="zh-CN" altLang="en-US" sz="2400" b="1" dirty="0">
              <a:solidFill>
                <a:schemeClr val="accent1"/>
              </a:solidFill>
              <a:latin typeface="+mj-ea"/>
              <a:ea typeface="+mj-ea"/>
            </a:endParaRPr>
          </a:p>
        </p:txBody>
      </p:sp>
      <p:sp>
        <p:nvSpPr>
          <p:cNvPr id="5" name="任意多边形: 形状 4"/>
          <p:cNvSpPr/>
          <p:nvPr userDrawn="1"/>
        </p:nvSpPr>
        <p:spPr>
          <a:xfrm>
            <a:off x="1600200" y="1962150"/>
            <a:ext cx="8991600" cy="3456920"/>
          </a:xfrm>
          <a:custGeom>
            <a:avLst/>
            <a:gdLst>
              <a:gd name="connsiteX0" fmla="*/ 4038600 w 8077200"/>
              <a:gd name="connsiteY0" fmla="*/ 0 h 3388687"/>
              <a:gd name="connsiteX1" fmla="*/ 4411378 w 8077200"/>
              <a:gd name="connsiteY1" fmla="*/ 438213 h 3388687"/>
              <a:gd name="connsiteX2" fmla="*/ 7890258 w 8077200"/>
              <a:gd name="connsiteY2" fmla="*/ 438213 h 3388687"/>
              <a:gd name="connsiteX3" fmla="*/ 8077200 w 8077200"/>
              <a:gd name="connsiteY3" fmla="*/ 625155 h 3388687"/>
              <a:gd name="connsiteX4" fmla="*/ 8077200 w 8077200"/>
              <a:gd name="connsiteY4" fmla="*/ 3201745 h 3388687"/>
              <a:gd name="connsiteX5" fmla="*/ 7890258 w 8077200"/>
              <a:gd name="connsiteY5" fmla="*/ 3388687 h 3388687"/>
              <a:gd name="connsiteX6" fmla="*/ 186942 w 8077200"/>
              <a:gd name="connsiteY6" fmla="*/ 3388687 h 3388687"/>
              <a:gd name="connsiteX7" fmla="*/ 0 w 8077200"/>
              <a:gd name="connsiteY7" fmla="*/ 3201745 h 3388687"/>
              <a:gd name="connsiteX8" fmla="*/ 0 w 8077200"/>
              <a:gd name="connsiteY8" fmla="*/ 625155 h 3388687"/>
              <a:gd name="connsiteX9" fmla="*/ 186942 w 8077200"/>
              <a:gd name="connsiteY9" fmla="*/ 438213 h 3388687"/>
              <a:gd name="connsiteX10" fmla="*/ 3665823 w 8077200"/>
              <a:gd name="connsiteY10" fmla="*/ 438213 h 338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77200" h="3388687">
                <a:moveTo>
                  <a:pt x="4038600" y="0"/>
                </a:moveTo>
                <a:lnTo>
                  <a:pt x="4411378" y="438213"/>
                </a:lnTo>
                <a:lnTo>
                  <a:pt x="7890258" y="438213"/>
                </a:lnTo>
                <a:cubicBezTo>
                  <a:pt x="7993503" y="438213"/>
                  <a:pt x="8077200" y="521910"/>
                  <a:pt x="8077200" y="625155"/>
                </a:cubicBezTo>
                <a:lnTo>
                  <a:pt x="8077200" y="3201745"/>
                </a:lnTo>
                <a:cubicBezTo>
                  <a:pt x="8077200" y="3304990"/>
                  <a:pt x="7993503" y="3388687"/>
                  <a:pt x="7890258" y="3388687"/>
                </a:cubicBezTo>
                <a:lnTo>
                  <a:pt x="186942" y="3388687"/>
                </a:lnTo>
                <a:cubicBezTo>
                  <a:pt x="83697" y="3388687"/>
                  <a:pt x="0" y="3304990"/>
                  <a:pt x="0" y="3201745"/>
                </a:cubicBezTo>
                <a:lnTo>
                  <a:pt x="0" y="625155"/>
                </a:lnTo>
                <a:cubicBezTo>
                  <a:pt x="0" y="521910"/>
                  <a:pt x="83697" y="438213"/>
                  <a:pt x="186942" y="438213"/>
                </a:cubicBezTo>
                <a:lnTo>
                  <a:pt x="3665823" y="438213"/>
                </a:lnTo>
                <a:close/>
              </a:path>
            </a:pathLst>
          </a:cu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6" name="直接连接符 5"/>
          <p:cNvCxnSpPr/>
          <p:nvPr userDrawn="1"/>
        </p:nvCxnSpPr>
        <p:spPr>
          <a:xfrm>
            <a:off x="5705475" y="5419070"/>
            <a:ext cx="781050"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19" name="文本占位符 18"/>
          <p:cNvSpPr>
            <a:spLocks noGrp="1"/>
          </p:cNvSpPr>
          <p:nvPr>
            <p:ph type="body" sz="quarter" idx="10"/>
          </p:nvPr>
        </p:nvSpPr>
        <p:spPr>
          <a:xfrm>
            <a:off x="1995487" y="2647948"/>
            <a:ext cx="8201025" cy="2571751"/>
          </a:xfrm>
          <a:prstGeom prst="rect">
            <a:avLst/>
          </a:prstGeom>
        </p:spPr>
        <p:txBody>
          <a:bodyPr/>
          <a:lstStyle>
            <a:lvl1pPr marL="0" indent="0" algn="l">
              <a:lnSpc>
                <a:spcPct val="130000"/>
              </a:lnSpc>
              <a:spcBef>
                <a:spcPts val="600"/>
              </a:spcBef>
              <a:buFontTx/>
              <a:buNone/>
              <a:defRPr sz="2400"/>
            </a:lvl1pPr>
            <a:lvl2pPr marL="457200" indent="0" algn="l">
              <a:lnSpc>
                <a:spcPct val="130000"/>
              </a:lnSpc>
              <a:spcBef>
                <a:spcPts val="600"/>
              </a:spcBef>
              <a:buFontTx/>
              <a:buNone/>
              <a:defRPr sz="2000"/>
            </a:lvl2pPr>
            <a:lvl3pPr marL="914400" indent="0" algn="l">
              <a:lnSpc>
                <a:spcPct val="130000"/>
              </a:lnSpc>
              <a:spcBef>
                <a:spcPts val="600"/>
              </a:spcBef>
              <a:buFontTx/>
              <a:buNone/>
              <a:defRPr sz="1800"/>
            </a:lvl3pPr>
            <a:lvl4pPr marL="1371600" indent="0" algn="l">
              <a:lnSpc>
                <a:spcPct val="130000"/>
              </a:lnSpc>
              <a:spcBef>
                <a:spcPts val="600"/>
              </a:spcBef>
              <a:buFontTx/>
              <a:buNone/>
              <a:defRPr sz="1600"/>
            </a:lvl4pPr>
            <a:lvl5pPr marL="1828800" indent="0" algn="l">
              <a:lnSpc>
                <a:spcPct val="130000"/>
              </a:lnSpc>
              <a:spcBef>
                <a:spcPts val="600"/>
              </a:spcBef>
              <a:buFontTx/>
              <a:buNone/>
              <a:defRPr sz="1600"/>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2" name="文本占位符 15"/>
          <p:cNvSpPr>
            <a:spLocks noGrp="1"/>
          </p:cNvSpPr>
          <p:nvPr>
            <p:ph type="body" sz="quarter" idx="11"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7" name="直接连接符 6"/>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 name="文本占位符 15"/>
          <p:cNvSpPr>
            <a:spLocks noGrp="1"/>
          </p:cNvSpPr>
          <p:nvPr>
            <p:ph type="body" sz="quarter" idx="11"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3" name="直接连接符 2"/>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8_1图+文字3">
    <p:spTree>
      <p:nvGrpSpPr>
        <p:cNvPr id="1" name=""/>
        <p:cNvGrpSpPr/>
        <p:nvPr/>
      </p:nvGrpSpPr>
      <p:grpSpPr>
        <a:xfrm>
          <a:off x="0" y="0"/>
          <a:ext cx="0" cy="0"/>
          <a:chOff x="0" y="0"/>
          <a:chExt cx="0" cy="0"/>
        </a:xfrm>
      </p:grpSpPr>
      <p:sp>
        <p:nvSpPr>
          <p:cNvPr id="4" name="图片占位符 4"/>
          <p:cNvSpPr>
            <a:spLocks noGrp="1"/>
          </p:cNvSpPr>
          <p:nvPr>
            <p:ph type="pic" sz="quarter" idx="11"/>
          </p:nvPr>
        </p:nvSpPr>
        <p:spPr>
          <a:xfrm>
            <a:off x="701996" y="1726946"/>
            <a:ext cx="5650431" cy="4164929"/>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6785320" y="1726946"/>
            <a:ext cx="4563984" cy="4164929"/>
          </a:xfrm>
          <a:prstGeom prst="rect">
            <a:avLst/>
          </a:prstGeom>
        </p:spPr>
        <p:txBody>
          <a:bodyPr/>
          <a:lstStyle>
            <a:lvl1pPr marL="0" indent="0" algn="just">
              <a:lnSpc>
                <a:spcPct val="130000"/>
              </a:lnSpc>
              <a:spcBef>
                <a:spcPts val="0"/>
              </a:spcBef>
              <a:buFontTx/>
              <a:buNone/>
              <a:defRPr sz="1800">
                <a:latin typeface="+mn-ea"/>
                <a:ea typeface="+mn-ea"/>
              </a:defRPr>
            </a:lvl1pPr>
          </a:lstStyle>
          <a:p>
            <a:pPr lvl="0"/>
            <a:r>
              <a:rPr lang="zh-CN" altLang="en-US" dirty="0"/>
              <a:t>文字</a:t>
            </a:r>
            <a:endParaRPr lang="zh-CN" altLang="en-US" dirty="0"/>
          </a:p>
        </p:txBody>
      </p:sp>
      <p:cxnSp>
        <p:nvCxnSpPr>
          <p:cNvPr id="16" name="直接连接符 15"/>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1图+文字3">
    <p:spTree>
      <p:nvGrpSpPr>
        <p:cNvPr id="1" name=""/>
        <p:cNvGrpSpPr/>
        <p:nvPr/>
      </p:nvGrpSpPr>
      <p:grpSpPr>
        <a:xfrm>
          <a:off x="0" y="0"/>
          <a:ext cx="0" cy="0"/>
          <a:chOff x="0" y="0"/>
          <a:chExt cx="0" cy="0"/>
        </a:xfrm>
      </p:grpSpPr>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901700" y="1282447"/>
            <a:ext cx="10375900" cy="1702054"/>
          </a:xfrm>
          <a:prstGeom prst="rect">
            <a:avLst/>
          </a:prstGeom>
        </p:spPr>
        <p:txBody>
          <a:bodyPr/>
          <a:lstStyle>
            <a:lvl1pPr marL="0" indent="0" algn="just">
              <a:lnSpc>
                <a:spcPct val="130000"/>
              </a:lnSpc>
              <a:spcBef>
                <a:spcPts val="0"/>
              </a:spcBef>
              <a:buFontTx/>
              <a:buNone/>
              <a:defRPr sz="1800">
                <a:latin typeface="+mn-ea"/>
                <a:ea typeface="+mn-ea"/>
              </a:defRPr>
            </a:lvl1pPr>
          </a:lstStyle>
          <a:p>
            <a:pPr lvl="0"/>
            <a:r>
              <a:rPr lang="zh-CN" altLang="en-US" dirty="0"/>
              <a:t>文字</a:t>
            </a:r>
            <a:endParaRPr lang="zh-CN" altLang="en-US" dirty="0"/>
          </a:p>
        </p:txBody>
      </p:sp>
      <p:cxnSp>
        <p:nvCxnSpPr>
          <p:cNvPr id="13" name="直接连接符 12"/>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1图+文字3">
    <p:spTree>
      <p:nvGrpSpPr>
        <p:cNvPr id="1" name=""/>
        <p:cNvGrpSpPr/>
        <p:nvPr/>
      </p:nvGrpSpPr>
      <p:grpSpPr>
        <a:xfrm>
          <a:off x="0" y="0"/>
          <a:ext cx="0" cy="0"/>
          <a:chOff x="0" y="0"/>
          <a:chExt cx="0" cy="0"/>
        </a:xfrm>
      </p:grpSpPr>
      <p:sp>
        <p:nvSpPr>
          <p:cNvPr id="4" name="图片占位符 4"/>
          <p:cNvSpPr>
            <a:spLocks noGrp="1"/>
          </p:cNvSpPr>
          <p:nvPr>
            <p:ph type="pic" sz="quarter" idx="11"/>
          </p:nvPr>
        </p:nvSpPr>
        <p:spPr>
          <a:xfrm>
            <a:off x="892810" y="2749550"/>
            <a:ext cx="4923790" cy="3075940"/>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892810" y="1584325"/>
            <a:ext cx="10407015" cy="953135"/>
          </a:xfrm>
          <a:prstGeom prst="rect">
            <a:avLst/>
          </a:prstGeom>
        </p:spPr>
        <p:txBody>
          <a:bodyPr anchor="t"/>
          <a:lstStyle>
            <a:lvl1pPr marL="0" indent="0" algn="just">
              <a:lnSpc>
                <a:spcPct val="130000"/>
              </a:lnSpc>
              <a:spcBef>
                <a:spcPts val="0"/>
              </a:spcBef>
              <a:buFontTx/>
              <a:buNone/>
              <a:defRPr sz="1600">
                <a:latin typeface="+mn-ea"/>
                <a:ea typeface="+mn-ea"/>
              </a:defRPr>
            </a:lvl1pPr>
          </a:lstStyle>
          <a:p>
            <a:pPr lvl="0"/>
            <a:r>
              <a:rPr lang="zh-CN" altLang="en-US" dirty="0"/>
              <a:t>文字</a:t>
            </a:r>
            <a:endParaRPr lang="zh-CN" altLang="en-US" dirty="0"/>
          </a:p>
        </p:txBody>
      </p:sp>
      <p:sp>
        <p:nvSpPr>
          <p:cNvPr id="11" name="图片占位符 4"/>
          <p:cNvSpPr>
            <a:spLocks noGrp="1"/>
          </p:cNvSpPr>
          <p:nvPr>
            <p:ph type="pic" sz="quarter" idx="16"/>
          </p:nvPr>
        </p:nvSpPr>
        <p:spPr>
          <a:xfrm>
            <a:off x="6375400" y="2749550"/>
            <a:ext cx="4923790" cy="3075940"/>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2" name="文本占位符 15"/>
          <p:cNvSpPr>
            <a:spLocks noGrp="1"/>
          </p:cNvSpPr>
          <p:nvPr>
            <p:ph type="body" sz="quarter" idx="14" hasCustomPrompt="1"/>
          </p:nvPr>
        </p:nvSpPr>
        <p:spPr>
          <a:xfrm>
            <a:off x="892496" y="1121328"/>
            <a:ext cx="10407005" cy="462698"/>
          </a:xfrm>
          <a:prstGeom prst="rect">
            <a:avLst/>
          </a:prstGeom>
        </p:spPr>
        <p:txBody>
          <a:bodyPr anchor="ctr"/>
          <a:lstStyle>
            <a:lvl1pPr marL="0" indent="0" algn="l">
              <a:lnSpc>
                <a:spcPct val="100000"/>
              </a:lnSpc>
              <a:buFontTx/>
              <a:buNone/>
              <a:defRPr sz="2000" b="1">
                <a:gradFill>
                  <a:gsLst>
                    <a:gs pos="30000">
                      <a:schemeClr val="accent1"/>
                    </a:gs>
                    <a:gs pos="100000">
                      <a:schemeClr val="accent1">
                        <a:lumMod val="75000"/>
                      </a:schemeClr>
                    </a:gs>
                  </a:gsLst>
                  <a:lin ang="2700000" scaled="0"/>
                </a:gradFill>
              </a:defRPr>
            </a:lvl1pPr>
          </a:lstStyle>
          <a:p>
            <a:pPr lvl="0"/>
            <a:r>
              <a:rPr lang="zh-CN" altLang="en-US" dirty="0"/>
              <a:t>文字</a:t>
            </a:r>
            <a:endParaRPr lang="zh-CN" altLang="en-US" dirty="0"/>
          </a:p>
        </p:txBody>
      </p:sp>
      <p:cxnSp>
        <p:nvCxnSpPr>
          <p:cNvPr id="18" name="直接连接符 17"/>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1图+文字3">
    <p:spTree>
      <p:nvGrpSpPr>
        <p:cNvPr id="1" name=""/>
        <p:cNvGrpSpPr/>
        <p:nvPr/>
      </p:nvGrpSpPr>
      <p:grpSpPr>
        <a:xfrm>
          <a:off x="0" y="0"/>
          <a:ext cx="0" cy="0"/>
          <a:chOff x="0" y="0"/>
          <a:chExt cx="0" cy="0"/>
        </a:xfrm>
      </p:grpSpPr>
      <p:sp>
        <p:nvSpPr>
          <p:cNvPr id="4" name="图片占位符 4"/>
          <p:cNvSpPr>
            <a:spLocks noGrp="1"/>
          </p:cNvSpPr>
          <p:nvPr>
            <p:ph type="pic" sz="quarter" idx="11"/>
          </p:nvPr>
        </p:nvSpPr>
        <p:spPr>
          <a:xfrm>
            <a:off x="892810" y="2753995"/>
            <a:ext cx="4923790" cy="3127375"/>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892810" y="1584325"/>
            <a:ext cx="4923790" cy="1030605"/>
          </a:xfrm>
          <a:prstGeom prst="rect">
            <a:avLst/>
          </a:prstGeom>
        </p:spPr>
        <p:txBody>
          <a:bodyPr anchor="t"/>
          <a:lstStyle>
            <a:lvl1pPr marL="0" indent="0" algn="just">
              <a:lnSpc>
                <a:spcPct val="130000"/>
              </a:lnSpc>
              <a:spcBef>
                <a:spcPts val="0"/>
              </a:spcBef>
              <a:buFontTx/>
              <a:buNone/>
              <a:defRPr sz="1600">
                <a:latin typeface="+mn-ea"/>
                <a:ea typeface="+mn-ea"/>
              </a:defRPr>
            </a:lvl1pPr>
          </a:lstStyle>
          <a:p>
            <a:pPr lvl="0"/>
            <a:r>
              <a:rPr lang="zh-CN" altLang="en-US" dirty="0"/>
              <a:t>文字</a:t>
            </a:r>
            <a:endParaRPr lang="zh-CN" altLang="en-US" dirty="0"/>
          </a:p>
        </p:txBody>
      </p:sp>
      <p:sp>
        <p:nvSpPr>
          <p:cNvPr id="11" name="图片占位符 4"/>
          <p:cNvSpPr>
            <a:spLocks noGrp="1"/>
          </p:cNvSpPr>
          <p:nvPr>
            <p:ph type="pic" sz="quarter" idx="16"/>
          </p:nvPr>
        </p:nvSpPr>
        <p:spPr>
          <a:xfrm>
            <a:off x="6375400" y="2753360"/>
            <a:ext cx="4923790" cy="3127375"/>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2" name="文本占位符 15"/>
          <p:cNvSpPr>
            <a:spLocks noGrp="1"/>
          </p:cNvSpPr>
          <p:nvPr>
            <p:ph type="body" sz="quarter" idx="14" hasCustomPrompt="1"/>
          </p:nvPr>
        </p:nvSpPr>
        <p:spPr>
          <a:xfrm>
            <a:off x="892496" y="1121328"/>
            <a:ext cx="10407005" cy="462698"/>
          </a:xfrm>
          <a:prstGeom prst="rect">
            <a:avLst/>
          </a:prstGeom>
        </p:spPr>
        <p:txBody>
          <a:bodyPr anchor="ctr"/>
          <a:lstStyle>
            <a:lvl1pPr marL="0" indent="0" algn="l">
              <a:lnSpc>
                <a:spcPct val="100000"/>
              </a:lnSpc>
              <a:buFontTx/>
              <a:buNone/>
              <a:defRPr sz="2000" b="1">
                <a:gradFill>
                  <a:gsLst>
                    <a:gs pos="30000">
                      <a:schemeClr val="accent1"/>
                    </a:gs>
                    <a:gs pos="100000">
                      <a:schemeClr val="accent1">
                        <a:lumMod val="75000"/>
                      </a:schemeClr>
                    </a:gs>
                  </a:gsLst>
                  <a:lin ang="2700000" scaled="0"/>
                </a:gradFill>
              </a:defRPr>
            </a:lvl1pPr>
          </a:lstStyle>
          <a:p>
            <a:pPr lvl="0"/>
            <a:r>
              <a:rPr lang="zh-CN" altLang="en-US" dirty="0"/>
              <a:t>文字</a:t>
            </a:r>
            <a:endParaRPr lang="zh-CN" altLang="en-US" dirty="0"/>
          </a:p>
        </p:txBody>
      </p:sp>
      <p:sp>
        <p:nvSpPr>
          <p:cNvPr id="3" name="文本占位符 17"/>
          <p:cNvSpPr>
            <a:spLocks noGrp="1"/>
          </p:cNvSpPr>
          <p:nvPr>
            <p:ph type="body" sz="quarter" idx="17" hasCustomPrompt="1"/>
          </p:nvPr>
        </p:nvSpPr>
        <p:spPr>
          <a:xfrm>
            <a:off x="6375400" y="1584325"/>
            <a:ext cx="4923790" cy="1030605"/>
          </a:xfrm>
          <a:prstGeom prst="rect">
            <a:avLst/>
          </a:prstGeom>
        </p:spPr>
        <p:txBody>
          <a:bodyPr anchor="t"/>
          <a:lstStyle>
            <a:lvl1pPr marL="0" indent="0" algn="just">
              <a:lnSpc>
                <a:spcPct val="130000"/>
              </a:lnSpc>
              <a:spcBef>
                <a:spcPts val="0"/>
              </a:spcBef>
              <a:buFontTx/>
              <a:buNone/>
              <a:defRPr sz="1600">
                <a:latin typeface="+mn-ea"/>
                <a:ea typeface="+mn-ea"/>
              </a:defRPr>
            </a:lvl1pPr>
          </a:lstStyle>
          <a:p>
            <a:pPr lvl="0"/>
            <a:r>
              <a:rPr lang="zh-CN" altLang="en-US" dirty="0"/>
              <a:t>文字</a:t>
            </a:r>
            <a:endParaRPr lang="zh-CN" altLang="en-US" dirty="0"/>
          </a:p>
        </p:txBody>
      </p:sp>
      <p:cxnSp>
        <p:nvCxnSpPr>
          <p:cNvPr id="19" name="直接连接符 18"/>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1.png"/><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2" y="0"/>
            <a:ext cx="12192000" cy="6858000"/>
          </a:xfrm>
          <a:prstGeom prst="rect">
            <a:avLst/>
          </a:prstGeom>
          <a:blipFill dpi="0" rotWithShape="1">
            <a:blip r:embed="rId16">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p>
            <a:r>
              <a:rPr lang="zh-CN" altLang="en-US" smtClean="0"/>
              <a:t>单击此处编辑母版标题样式</a:t>
            </a: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mc:AlternateContent xmlns:mc="http://schemas.openxmlformats.org/markup-compatibility/2006">
    <mc:Choice xmlns:p14="http://schemas.microsoft.com/office/powerpoint/2010/main" Requires="p14">
      <p:transition spd="slow" p14:dur="2000"/>
    </mc:Choice>
    <mc:Fallback>
      <p:transition spd="slow"/>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9" Type="http://schemas.openxmlformats.org/officeDocument/2006/relationships/tags" Target="../tags/tag77.xml"/><Relationship Id="rId8" Type="http://schemas.openxmlformats.org/officeDocument/2006/relationships/tags" Target="../tags/tag76.xml"/><Relationship Id="rId7" Type="http://schemas.openxmlformats.org/officeDocument/2006/relationships/tags" Target="../tags/tag75.xml"/><Relationship Id="rId6" Type="http://schemas.openxmlformats.org/officeDocument/2006/relationships/tags" Target="../tags/tag74.xml"/><Relationship Id="rId5" Type="http://schemas.openxmlformats.org/officeDocument/2006/relationships/image" Target="../media/image16.png"/><Relationship Id="rId4" Type="http://schemas.openxmlformats.org/officeDocument/2006/relationships/tags" Target="../tags/tag73.xml"/><Relationship Id="rId3" Type="http://schemas.openxmlformats.org/officeDocument/2006/relationships/tags" Target="../tags/tag72.xml"/><Relationship Id="rId20" Type="http://schemas.openxmlformats.org/officeDocument/2006/relationships/slideLayout" Target="../slideLayouts/slideLayout14.xml"/><Relationship Id="rId2" Type="http://schemas.openxmlformats.org/officeDocument/2006/relationships/tags" Target="../tags/tag71.xml"/><Relationship Id="rId19" Type="http://schemas.openxmlformats.org/officeDocument/2006/relationships/image" Target="../media/image12.jpeg"/><Relationship Id="rId18" Type="http://schemas.openxmlformats.org/officeDocument/2006/relationships/tags" Target="../tags/tag86.xml"/><Relationship Id="rId17" Type="http://schemas.openxmlformats.org/officeDocument/2006/relationships/tags" Target="../tags/tag85.xml"/><Relationship Id="rId16" Type="http://schemas.openxmlformats.org/officeDocument/2006/relationships/tags" Target="../tags/tag84.xml"/><Relationship Id="rId15" Type="http://schemas.openxmlformats.org/officeDocument/2006/relationships/tags" Target="../tags/tag83.xml"/><Relationship Id="rId14" Type="http://schemas.openxmlformats.org/officeDocument/2006/relationships/tags" Target="../tags/tag82.xml"/><Relationship Id="rId13" Type="http://schemas.openxmlformats.org/officeDocument/2006/relationships/tags" Target="../tags/tag81.xml"/><Relationship Id="rId12" Type="http://schemas.openxmlformats.org/officeDocument/2006/relationships/tags" Target="../tags/tag80.xml"/><Relationship Id="rId11" Type="http://schemas.openxmlformats.org/officeDocument/2006/relationships/tags" Target="../tags/tag79.xml"/><Relationship Id="rId10" Type="http://schemas.openxmlformats.org/officeDocument/2006/relationships/tags" Target="../tags/tag78.xml"/><Relationship Id="rId1" Type="http://schemas.openxmlformats.org/officeDocument/2006/relationships/tags" Target="../tags/tag70.xml"/></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13.xml"/><Relationship Id="rId8" Type="http://schemas.openxmlformats.org/officeDocument/2006/relationships/tags" Target="../tags/tag89.xml"/><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image" Target="../media/image4.png"/><Relationship Id="rId4" Type="http://schemas.openxmlformats.org/officeDocument/2006/relationships/image" Target="../media/image20.jpeg"/><Relationship Id="rId3" Type="http://schemas.openxmlformats.org/officeDocument/2006/relationships/image" Target="../media/image19.jpeg"/><Relationship Id="rId2" Type="http://schemas.openxmlformats.org/officeDocument/2006/relationships/image" Target="../media/image18.jpeg"/><Relationship Id="rId10" Type="http://schemas.openxmlformats.org/officeDocument/2006/relationships/notesSlide" Target="../notesSlides/notesSlide1.xml"/><Relationship Id="rId1" Type="http://schemas.openxmlformats.org/officeDocument/2006/relationships/image" Target="../media/image17.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3.xml"/><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image" Target="../media/image21.jpeg"/></Relationships>
</file>

<file path=ppt/slides/_rels/slide13.xml.rels><?xml version="1.0" encoding="UTF-8" standalone="yes"?>
<Relationships xmlns="http://schemas.openxmlformats.org/package/2006/relationships"><Relationship Id="rId9" Type="http://schemas.openxmlformats.org/officeDocument/2006/relationships/tags" Target="../tags/tag98.xml"/><Relationship Id="rId8" Type="http://schemas.openxmlformats.org/officeDocument/2006/relationships/tags" Target="../tags/tag97.xml"/><Relationship Id="rId7" Type="http://schemas.openxmlformats.org/officeDocument/2006/relationships/tags" Target="../tags/tag96.xml"/><Relationship Id="rId6" Type="http://schemas.openxmlformats.org/officeDocument/2006/relationships/tags" Target="../tags/tag95.xml"/><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6" Type="http://schemas.openxmlformats.org/officeDocument/2006/relationships/slideLayout" Target="../slideLayouts/slideLayout14.xml"/><Relationship Id="rId15" Type="http://schemas.openxmlformats.org/officeDocument/2006/relationships/tags" Target="../tags/tag104.xml"/><Relationship Id="rId14" Type="http://schemas.openxmlformats.org/officeDocument/2006/relationships/tags" Target="../tags/tag103.xml"/><Relationship Id="rId13" Type="http://schemas.openxmlformats.org/officeDocument/2006/relationships/tags" Target="../tags/tag102.xml"/><Relationship Id="rId12" Type="http://schemas.openxmlformats.org/officeDocument/2006/relationships/tags" Target="../tags/tag101.xml"/><Relationship Id="rId11" Type="http://schemas.openxmlformats.org/officeDocument/2006/relationships/tags" Target="../tags/tag100.xml"/><Relationship Id="rId10" Type="http://schemas.openxmlformats.org/officeDocument/2006/relationships/tags" Target="../tags/tag99.xml"/><Relationship Id="rId1" Type="http://schemas.openxmlformats.org/officeDocument/2006/relationships/tags" Target="../tags/tag90.xml"/></Relationships>
</file>

<file path=ppt/slides/_rels/slide14.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2.xml"/><Relationship Id="rId6" Type="http://schemas.openxmlformats.org/officeDocument/2006/relationships/tags" Target="../tags/tag108.xml"/><Relationship Id="rId5" Type="http://schemas.openxmlformats.org/officeDocument/2006/relationships/image" Target="../media/image9.jpeg"/><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image" Target="../media/image8.png"/><Relationship Id="rId1" Type="http://schemas.openxmlformats.org/officeDocument/2006/relationships/tags" Target="../tags/tag105.xml"/></Relationships>
</file>

<file path=ppt/slides/_rels/slide15.xml.rels><?xml version="1.0" encoding="UTF-8" standalone="yes"?>
<Relationships xmlns="http://schemas.openxmlformats.org/package/2006/relationships"><Relationship Id="rId9" Type="http://schemas.openxmlformats.org/officeDocument/2006/relationships/themeOverride" Target="../theme/themeOverride3.xml"/><Relationship Id="rId8" Type="http://schemas.openxmlformats.org/officeDocument/2006/relationships/tags" Target="../tags/tag116.xml"/><Relationship Id="rId7" Type="http://schemas.openxmlformats.org/officeDocument/2006/relationships/tags" Target="../tags/tag115.xml"/><Relationship Id="rId6" Type="http://schemas.openxmlformats.org/officeDocument/2006/relationships/tags" Target="../tags/tag114.xml"/><Relationship Id="rId5" Type="http://schemas.openxmlformats.org/officeDocument/2006/relationships/tags" Target="../tags/tag113.xml"/><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0" Type="http://schemas.openxmlformats.org/officeDocument/2006/relationships/slideLayout" Target="../slideLayouts/slideLayout11.xml"/><Relationship Id="rId1" Type="http://schemas.openxmlformats.org/officeDocument/2006/relationships/tags" Target="../tags/tag109.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4.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5.xml"/></Relationships>
</file>

<file path=ppt/slides/_rels/slide18.xml.rels><?xml version="1.0" encoding="UTF-8" standalone="yes"?>
<Relationships xmlns="http://schemas.openxmlformats.org/package/2006/relationships"><Relationship Id="rId9" Type="http://schemas.openxmlformats.org/officeDocument/2006/relationships/tags" Target="../tags/tag125.xml"/><Relationship Id="rId8" Type="http://schemas.openxmlformats.org/officeDocument/2006/relationships/tags" Target="../tags/tag124.xml"/><Relationship Id="rId7" Type="http://schemas.openxmlformats.org/officeDocument/2006/relationships/tags" Target="../tags/tag123.xml"/><Relationship Id="rId6" Type="http://schemas.openxmlformats.org/officeDocument/2006/relationships/tags" Target="../tags/tag122.xml"/><Relationship Id="rId5" Type="http://schemas.openxmlformats.org/officeDocument/2006/relationships/tags" Target="../tags/tag121.xml"/><Relationship Id="rId4" Type="http://schemas.openxmlformats.org/officeDocument/2006/relationships/tags" Target="../tags/tag120.xml"/><Relationship Id="rId3" Type="http://schemas.openxmlformats.org/officeDocument/2006/relationships/tags" Target="../tags/tag119.xml"/><Relationship Id="rId24" Type="http://schemas.openxmlformats.org/officeDocument/2006/relationships/slideLayout" Target="../slideLayouts/slideLayout11.xml"/><Relationship Id="rId23" Type="http://schemas.openxmlformats.org/officeDocument/2006/relationships/themeOverride" Target="../theme/themeOverride6.xml"/><Relationship Id="rId22" Type="http://schemas.openxmlformats.org/officeDocument/2006/relationships/tags" Target="../tags/tag138.xml"/><Relationship Id="rId21" Type="http://schemas.openxmlformats.org/officeDocument/2006/relationships/tags" Target="../tags/tag137.xml"/><Relationship Id="rId20" Type="http://schemas.openxmlformats.org/officeDocument/2006/relationships/tags" Target="../tags/tag136.xml"/><Relationship Id="rId2" Type="http://schemas.openxmlformats.org/officeDocument/2006/relationships/tags" Target="../tags/tag118.xml"/><Relationship Id="rId19" Type="http://schemas.openxmlformats.org/officeDocument/2006/relationships/tags" Target="../tags/tag135.xml"/><Relationship Id="rId18" Type="http://schemas.openxmlformats.org/officeDocument/2006/relationships/tags" Target="../tags/tag134.xml"/><Relationship Id="rId17" Type="http://schemas.openxmlformats.org/officeDocument/2006/relationships/tags" Target="../tags/tag133.xml"/><Relationship Id="rId16" Type="http://schemas.openxmlformats.org/officeDocument/2006/relationships/tags" Target="../tags/tag132.xml"/><Relationship Id="rId15" Type="http://schemas.openxmlformats.org/officeDocument/2006/relationships/tags" Target="../tags/tag131.xml"/><Relationship Id="rId14" Type="http://schemas.openxmlformats.org/officeDocument/2006/relationships/tags" Target="../tags/tag130.xml"/><Relationship Id="rId13" Type="http://schemas.openxmlformats.org/officeDocument/2006/relationships/tags" Target="../tags/tag129.xml"/><Relationship Id="rId12" Type="http://schemas.openxmlformats.org/officeDocument/2006/relationships/tags" Target="../tags/tag128.xml"/><Relationship Id="rId11" Type="http://schemas.openxmlformats.org/officeDocument/2006/relationships/tags" Target="../tags/tag127.xml"/><Relationship Id="rId10" Type="http://schemas.openxmlformats.org/officeDocument/2006/relationships/tags" Target="../tags/tag126.xml"/><Relationship Id="rId1" Type="http://schemas.openxmlformats.org/officeDocument/2006/relationships/tags" Target="../tags/tag117.xml"/></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7.xml"/><Relationship Id="rId6" Type="http://schemas.openxmlformats.org/officeDocument/2006/relationships/tags" Target="../tags/tag142.xml"/><Relationship Id="rId5" Type="http://schemas.openxmlformats.org/officeDocument/2006/relationships/image" Target="../media/image9.jpeg"/><Relationship Id="rId4" Type="http://schemas.openxmlformats.org/officeDocument/2006/relationships/tags" Target="../tags/tag141.xml"/><Relationship Id="rId3" Type="http://schemas.openxmlformats.org/officeDocument/2006/relationships/tags" Target="../tags/tag140.xml"/><Relationship Id="rId2" Type="http://schemas.openxmlformats.org/officeDocument/2006/relationships/image" Target="../media/image8.png"/><Relationship Id="rId1" Type="http://schemas.openxmlformats.org/officeDocument/2006/relationships/tags" Target="../tags/tag139.xml"/></Relationships>
</file>

<file path=ppt/slides/_rels/slide2.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5" Type="http://schemas.openxmlformats.org/officeDocument/2006/relationships/slideLayout" Target="../slideLayouts/slideLayout2.xml"/><Relationship Id="rId24" Type="http://schemas.openxmlformats.org/officeDocument/2006/relationships/tags" Target="../tags/tag23.xml"/><Relationship Id="rId23" Type="http://schemas.openxmlformats.org/officeDocument/2006/relationships/tags" Target="../tags/tag22.xml"/><Relationship Id="rId22" Type="http://schemas.openxmlformats.org/officeDocument/2006/relationships/tags" Target="../tags/tag21.xml"/><Relationship Id="rId21" Type="http://schemas.openxmlformats.org/officeDocument/2006/relationships/tags" Target="../tags/tag20.xml"/><Relationship Id="rId20" Type="http://schemas.openxmlformats.org/officeDocument/2006/relationships/tags" Target="../tags/tag19.xml"/><Relationship Id="rId2" Type="http://schemas.openxmlformats.org/officeDocument/2006/relationships/tags" Target="../tags/tag4.xml"/><Relationship Id="rId19" Type="http://schemas.openxmlformats.org/officeDocument/2006/relationships/tags" Target="../tags/tag18.xml"/><Relationship Id="rId18" Type="http://schemas.openxmlformats.org/officeDocument/2006/relationships/tags" Target="../tags/tag17.xml"/><Relationship Id="rId17" Type="http://schemas.openxmlformats.org/officeDocument/2006/relationships/image" Target="../media/image8.png"/><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image" Target="../media/image7.jpeg"/><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image" Target="../media/image4.png"/><Relationship Id="rId10" Type="http://schemas.openxmlformats.org/officeDocument/2006/relationships/tags" Target="../tags/tag12.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8.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9.xml"/></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11.xml"/><Relationship Id="rId5" Type="http://schemas.openxmlformats.org/officeDocument/2006/relationships/themeOverride" Target="../theme/themeOverride10.xml"/><Relationship Id="rId4" Type="http://schemas.openxmlformats.org/officeDocument/2006/relationships/tags" Target="../tags/tag145.xml"/><Relationship Id="rId3" Type="http://schemas.openxmlformats.org/officeDocument/2006/relationships/tags" Target="../tags/tag144.xml"/><Relationship Id="rId2" Type="http://schemas.openxmlformats.org/officeDocument/2006/relationships/tags" Target="../tags/tag143.xml"/><Relationship Id="rId1" Type="http://schemas.openxmlformats.org/officeDocument/2006/relationships/image" Target="../media/image24.png"/></Relationships>
</file>

<file path=ppt/slides/_rels/slide23.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11.xml"/><Relationship Id="rId6" Type="http://schemas.openxmlformats.org/officeDocument/2006/relationships/tags" Target="../tags/tag149.xml"/><Relationship Id="rId5" Type="http://schemas.openxmlformats.org/officeDocument/2006/relationships/image" Target="../media/image9.jpeg"/><Relationship Id="rId4" Type="http://schemas.openxmlformats.org/officeDocument/2006/relationships/tags" Target="../tags/tag148.xml"/><Relationship Id="rId3" Type="http://schemas.openxmlformats.org/officeDocument/2006/relationships/tags" Target="../tags/tag147.xml"/><Relationship Id="rId2" Type="http://schemas.openxmlformats.org/officeDocument/2006/relationships/image" Target="../media/image8.png"/><Relationship Id="rId1" Type="http://schemas.openxmlformats.org/officeDocument/2006/relationships/tags" Target="../tags/tag146.xml"/></Relationships>
</file>

<file path=ppt/slides/_rels/slide24.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153.xml"/><Relationship Id="rId6" Type="http://schemas.openxmlformats.org/officeDocument/2006/relationships/tags" Target="../tags/tag152.xml"/><Relationship Id="rId5" Type="http://schemas.openxmlformats.org/officeDocument/2006/relationships/tags" Target="../tags/tag151.xml"/><Relationship Id="rId4" Type="http://schemas.openxmlformats.org/officeDocument/2006/relationships/tags" Target="../tags/tag150.xml"/><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11.png"/></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56.xml"/><Relationship Id="rId3" Type="http://schemas.openxmlformats.org/officeDocument/2006/relationships/tags" Target="../tags/tag155.xml"/><Relationship Id="rId2" Type="http://schemas.openxmlformats.org/officeDocument/2006/relationships/tags" Target="../tags/tag154.xml"/><Relationship Id="rId1" Type="http://schemas.openxmlformats.org/officeDocument/2006/relationships/image" Target="../media/image11.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chart" Target="../charts/chart1.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29.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12.xml"/><Relationship Id="rId6" Type="http://schemas.openxmlformats.org/officeDocument/2006/relationships/tags" Target="../tags/tag160.xml"/><Relationship Id="rId5" Type="http://schemas.openxmlformats.org/officeDocument/2006/relationships/image" Target="../media/image9.jpeg"/><Relationship Id="rId4" Type="http://schemas.openxmlformats.org/officeDocument/2006/relationships/tags" Target="../tags/tag159.xml"/><Relationship Id="rId3" Type="http://schemas.openxmlformats.org/officeDocument/2006/relationships/tags" Target="../tags/tag158.xml"/><Relationship Id="rId2" Type="http://schemas.openxmlformats.org/officeDocument/2006/relationships/image" Target="../media/image8.png"/><Relationship Id="rId1" Type="http://schemas.openxmlformats.org/officeDocument/2006/relationships/tags" Target="../tags/tag157.xml"/></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11.xml"/><Relationship Id="rId6" Type="http://schemas.openxmlformats.org/officeDocument/2006/relationships/tags" Target="../tags/tag27.xml"/><Relationship Id="rId5" Type="http://schemas.openxmlformats.org/officeDocument/2006/relationships/image" Target="../media/image9.jpeg"/><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image" Target="../media/image8.png"/><Relationship Id="rId1" Type="http://schemas.openxmlformats.org/officeDocument/2006/relationships/tags" Target="../tags/tag24.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hemeOverride" Target="../theme/themeOverride13.xml"/><Relationship Id="rId1" Type="http://schemas.openxmlformats.org/officeDocument/2006/relationships/image" Target="../media/image28.jpeg"/></Relationships>
</file>

<file path=ppt/slides/_rels/slide31.xml.rels><?xml version="1.0" encoding="UTF-8" standalone="yes"?>
<Relationships xmlns="http://schemas.openxmlformats.org/package/2006/relationships"><Relationship Id="rId9" Type="http://schemas.openxmlformats.org/officeDocument/2006/relationships/tags" Target="../tags/tag165.xml"/><Relationship Id="rId8" Type="http://schemas.openxmlformats.org/officeDocument/2006/relationships/image" Target="../media/image30.jpeg"/><Relationship Id="rId7" Type="http://schemas.openxmlformats.org/officeDocument/2006/relationships/tags" Target="../tags/tag164.xml"/><Relationship Id="rId6" Type="http://schemas.openxmlformats.org/officeDocument/2006/relationships/tags" Target="../tags/tag163.xml"/><Relationship Id="rId5" Type="http://schemas.openxmlformats.org/officeDocument/2006/relationships/tags" Target="../tags/tag162.xml"/><Relationship Id="rId4" Type="http://schemas.openxmlformats.org/officeDocument/2006/relationships/tags" Target="../tags/tag161.xml"/><Relationship Id="rId3" Type="http://schemas.openxmlformats.org/officeDocument/2006/relationships/image" Target="../media/image29.png"/><Relationship Id="rId2" Type="http://schemas.microsoft.com/office/2007/relationships/media" Target="ppt/slides/ppt/slides/ppt/slides/ppt/slides/ppt/slides/ppt/slides/ppt/slides/clipboard/slides/ppt/slides/ppt/slides/clipboard/slides/ppt/slides/ppt/media/media1.mp3" TargetMode="External"/><Relationship Id="rId13" Type="http://schemas.openxmlformats.org/officeDocument/2006/relationships/slideLayout" Target="../slideLayouts/slideLayout11.xml"/><Relationship Id="rId12" Type="http://schemas.openxmlformats.org/officeDocument/2006/relationships/themeOverride" Target="../theme/themeOverride14.xml"/><Relationship Id="rId11" Type="http://schemas.openxmlformats.org/officeDocument/2006/relationships/image" Target="../media/image32.jpeg"/><Relationship Id="rId10" Type="http://schemas.openxmlformats.org/officeDocument/2006/relationships/image" Target="../media/image31.jpeg"/><Relationship Id="rId1" Type="http://schemas.openxmlformats.org/officeDocument/2006/relationships/audio" Target="ppt/slides/ppt/slides/ppt/slides/ppt/slides/ppt/slides/ppt/slides/ppt/slides/clipboard/slides/ppt/slides/ppt/slides/clipboard/slides/ppt/slides/ppt/media/media1.mp3"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1.xml"/><Relationship Id="rId6" Type="http://schemas.openxmlformats.org/officeDocument/2006/relationships/tags" Target="../tags/tag31.xml"/><Relationship Id="rId5" Type="http://schemas.openxmlformats.org/officeDocument/2006/relationships/image" Target="../media/image9.jpeg"/><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image" Target="../media/image8.png"/><Relationship Id="rId1" Type="http://schemas.openxmlformats.org/officeDocument/2006/relationships/tags" Target="../tags/tag28.xml"/></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35.xml"/><Relationship Id="rId4" Type="http://schemas.openxmlformats.org/officeDocument/2006/relationships/tags" Target="../tags/tag34.xml"/><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9" Type="http://schemas.openxmlformats.org/officeDocument/2006/relationships/slideLayout" Target="../slideLayouts/slideLayout14.xml"/><Relationship Id="rId18" Type="http://schemas.openxmlformats.org/officeDocument/2006/relationships/tags" Target="../tags/tag53.xml"/><Relationship Id="rId17" Type="http://schemas.openxmlformats.org/officeDocument/2006/relationships/tags" Target="../tags/tag52.xml"/><Relationship Id="rId16" Type="http://schemas.openxmlformats.org/officeDocument/2006/relationships/tags" Target="../tags/tag51.xml"/><Relationship Id="rId15" Type="http://schemas.openxmlformats.org/officeDocument/2006/relationships/tags" Target="../tags/tag50.xml"/><Relationship Id="rId14" Type="http://schemas.openxmlformats.org/officeDocument/2006/relationships/tags" Target="../tags/tag49.xml"/><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tags" Target="../tags/tag36.xml"/></Relationships>
</file>

<file path=ppt/slides/_rels/slide8.xml.rels><?xml version="1.0" encoding="UTF-8" standalone="yes"?>
<Relationships xmlns="http://schemas.openxmlformats.org/package/2006/relationships"><Relationship Id="rId9" Type="http://schemas.openxmlformats.org/officeDocument/2006/relationships/tags" Target="../tags/tag62.xml"/><Relationship Id="rId8" Type="http://schemas.openxmlformats.org/officeDocument/2006/relationships/tags" Target="../tags/tag61.xml"/><Relationship Id="rId7" Type="http://schemas.openxmlformats.org/officeDocument/2006/relationships/tags" Target="../tags/tag60.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6" Type="http://schemas.openxmlformats.org/officeDocument/2006/relationships/slideLayout" Target="../slideLayouts/slideLayout14.xml"/><Relationship Id="rId15" Type="http://schemas.openxmlformats.org/officeDocument/2006/relationships/image" Target="../media/image15.jpeg"/><Relationship Id="rId14" Type="http://schemas.openxmlformats.org/officeDocument/2006/relationships/image" Target="../media/image14.jpeg"/><Relationship Id="rId13" Type="http://schemas.openxmlformats.org/officeDocument/2006/relationships/image" Target="../media/image13.png"/><Relationship Id="rId12" Type="http://schemas.openxmlformats.org/officeDocument/2006/relationships/tags" Target="../tags/tag65.xml"/><Relationship Id="rId11" Type="http://schemas.openxmlformats.org/officeDocument/2006/relationships/tags" Target="../tags/tag64.xml"/><Relationship Id="rId10" Type="http://schemas.openxmlformats.org/officeDocument/2006/relationships/tags" Target="../tags/tag63.xml"/><Relationship Id="rId1" Type="http://schemas.openxmlformats.org/officeDocument/2006/relationships/tags" Target="../tags/tag54.xml"/></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1;p1"/>
          <p:cNvSpPr txBox="1"/>
          <p:nvPr/>
        </p:nvSpPr>
        <p:spPr>
          <a:xfrm>
            <a:off x="337820" y="711200"/>
            <a:ext cx="6467475" cy="828675"/>
          </a:xfrm>
          <a:prstGeom prst="rect">
            <a:avLst/>
          </a:prstGeom>
          <a:noFill/>
          <a:ln>
            <a:noFill/>
          </a:ln>
        </p:spPr>
        <p:txBody>
          <a:bodyPr spcFirstLastPara="1" wrap="square" lIns="91425" tIns="45700" rIns="91425" bIns="45700" anchor="t" anchorCtr="0">
            <a:spAutoFit/>
          </a:bodyPr>
          <a:p>
            <a:pPr fontAlgn="auto">
              <a:lnSpc>
                <a:spcPct val="150000"/>
              </a:lnSpc>
            </a:pPr>
            <a:r>
              <a:rPr lang="zh-CN" sz="3200" dirty="0" smtClean="0">
                <a:solidFill>
                  <a:srgbClr val="FDC15F"/>
                </a:solidFill>
                <a:latin typeface="+mj-lt"/>
                <a:ea typeface="+mj-lt"/>
                <a:cs typeface="Open Sans" panose="020B0606030504020204"/>
                <a:sym typeface="Open Sans" panose="020B0606030504020204"/>
              </a:rPr>
              <a:t>个性化香氛控制设备</a:t>
            </a:r>
            <a:endParaRPr lang="zh-CN" sz="3200" dirty="0" smtClean="0">
              <a:solidFill>
                <a:srgbClr val="FDC15F"/>
              </a:solidFill>
              <a:latin typeface="+mj-lt"/>
              <a:ea typeface="+mj-lt"/>
              <a:cs typeface="Open Sans" panose="020B0606030504020204"/>
              <a:sym typeface="Open Sans" panose="020B0606030504020204"/>
            </a:endParaRPr>
          </a:p>
        </p:txBody>
      </p:sp>
      <p:sp>
        <p:nvSpPr>
          <p:cNvPr id="4" name="Google Shape;33;p1"/>
          <p:cNvSpPr txBox="1"/>
          <p:nvPr/>
        </p:nvSpPr>
        <p:spPr>
          <a:xfrm>
            <a:off x="337820" y="6009640"/>
            <a:ext cx="3446780" cy="367030"/>
          </a:xfrm>
          <a:prstGeom prst="rect">
            <a:avLst/>
          </a:prstGeom>
          <a:noFill/>
          <a:ln>
            <a:noFill/>
          </a:ln>
        </p:spPr>
        <p:txBody>
          <a:bodyPr spcFirstLastPara="1" wrap="square" lIns="91425" tIns="45700" rIns="91425" bIns="45700" anchor="t" anchorCtr="0">
            <a:spAutoFit/>
          </a:bodyPr>
          <a:p>
            <a:pPr marL="0" marR="0" lvl="0" indent="0" algn="l" rtl="0">
              <a:lnSpc>
                <a:spcPct val="90000"/>
              </a:lnSpc>
              <a:spcBef>
                <a:spcPts val="0"/>
              </a:spcBef>
              <a:spcAft>
                <a:spcPts val="0"/>
              </a:spcAft>
              <a:buNone/>
            </a:pPr>
            <a:r>
              <a:rPr lang="zh-CN" altLang="en-US" sz="2000" b="1">
                <a:solidFill>
                  <a:srgbClr val="FDC15F"/>
                </a:solidFill>
                <a:ea typeface="+mn-lt"/>
                <a:cs typeface="+mn-lt"/>
                <a:sym typeface="Montserrat Medium" panose="00000500000000000000"/>
              </a:rPr>
              <a:t>时间：</a:t>
            </a:r>
            <a:r>
              <a:rPr lang="en-US" altLang="zh-CN" sz="2000" cap="none">
                <a:solidFill>
                  <a:schemeClr val="lt1"/>
                </a:solidFill>
                <a:ea typeface="+mn-lt"/>
                <a:cs typeface="+mn-lt"/>
                <a:sym typeface="Montserrat Medium" panose="00000500000000000000"/>
              </a:rPr>
              <a:t>2024.</a:t>
            </a:r>
            <a:r>
              <a:rPr lang="en-US" sz="2000" cap="none">
                <a:solidFill>
                  <a:schemeClr val="lt1"/>
                </a:solidFill>
                <a:ea typeface="+mn-lt"/>
                <a:cs typeface="+mn-lt"/>
                <a:sym typeface="Montserrat Medium" panose="00000500000000000000"/>
              </a:rPr>
              <a:t>4</a:t>
            </a:r>
            <a:endParaRPr lang="en-US" sz="2000" cap="none">
              <a:solidFill>
                <a:schemeClr val="lt1"/>
              </a:solidFill>
              <a:ea typeface="+mn-lt"/>
              <a:cs typeface="+mn-lt"/>
              <a:sym typeface="Montserrat Medium" panose="00000500000000000000"/>
            </a:endParaRPr>
          </a:p>
        </p:txBody>
      </p:sp>
      <p:sp>
        <p:nvSpPr>
          <p:cNvPr id="6" name="文本框 5"/>
          <p:cNvSpPr txBox="1"/>
          <p:nvPr/>
        </p:nvSpPr>
        <p:spPr>
          <a:xfrm>
            <a:off x="337820" y="2376170"/>
            <a:ext cx="6096000" cy="551815"/>
          </a:xfrm>
          <a:prstGeom prst="rect">
            <a:avLst/>
          </a:prstGeom>
          <a:noFill/>
          <a:ln>
            <a:noFill/>
          </a:ln>
        </p:spPr>
        <p:txBody>
          <a:bodyPr wrap="square" lIns="91425" tIns="45700" rIns="91425" bIns="45700" anchor="t" anchorCtr="0">
            <a:spAutoFit/>
          </a:bodyPr>
          <a:p>
            <a:pPr marR="0" lvl="0" indent="0" algn="l" rtl="0">
              <a:lnSpc>
                <a:spcPct val="150000"/>
              </a:lnSpc>
              <a:spcBef>
                <a:spcPts val="0"/>
              </a:spcBef>
              <a:spcAft>
                <a:spcPts val="0"/>
              </a:spcAft>
              <a:buClr>
                <a:schemeClr val="lt1"/>
              </a:buClr>
              <a:buSzPts val="1400"/>
              <a:buFont typeface="Arial" panose="020B0604020202020204"/>
              <a:buNone/>
            </a:pPr>
            <a:r>
              <a:rPr lang="zh-CN" sz="2000" b="1">
                <a:solidFill>
                  <a:srgbClr val="FDC15F"/>
                </a:solidFill>
                <a:latin typeface="微软雅黑" panose="020B0503020204020204" charset="-122"/>
                <a:ea typeface="微软雅黑" panose="020B0503020204020204" charset="-122"/>
                <a:cs typeface="Montserrat Medium" panose="00000500000000000000"/>
                <a:sym typeface="Montserrat Medium" panose="00000500000000000000"/>
              </a:rPr>
              <a:t>赛道：</a:t>
            </a:r>
            <a:r>
              <a:rPr lang="zh-CN" sz="2000">
                <a:solidFill>
                  <a:schemeClr val="lt1"/>
                </a:solidFill>
                <a:ea typeface="+mn-lt"/>
                <a:cs typeface="+mn-lt"/>
                <a:sym typeface="Montserrat Medium" panose="00000500000000000000"/>
              </a:rPr>
              <a:t>常规赛</a:t>
            </a:r>
            <a:endParaRPr lang="zh-CN" sz="2000">
              <a:solidFill>
                <a:schemeClr val="lt1"/>
              </a:solidFill>
              <a:ea typeface="+mn-lt"/>
              <a:cs typeface="+mn-lt"/>
              <a:sym typeface="Montserrat Medium" panose="00000500000000000000"/>
            </a:endParaRPr>
          </a:p>
        </p:txBody>
      </p:sp>
      <p:sp>
        <p:nvSpPr>
          <p:cNvPr id="8" name="文本框 7"/>
          <p:cNvSpPr txBox="1"/>
          <p:nvPr/>
        </p:nvSpPr>
        <p:spPr>
          <a:xfrm>
            <a:off x="337820" y="1824355"/>
            <a:ext cx="6096000" cy="551815"/>
          </a:xfrm>
          <a:prstGeom prst="rect">
            <a:avLst/>
          </a:prstGeom>
          <a:noFill/>
          <a:ln>
            <a:noFill/>
          </a:ln>
        </p:spPr>
        <p:txBody>
          <a:bodyPr wrap="square" lIns="91425" tIns="45700" rIns="91425" bIns="45700" anchor="t" anchorCtr="0">
            <a:spAutoFit/>
          </a:bodyPr>
          <a:p>
            <a:pPr marR="0" lvl="0" indent="0" algn="l" rtl="0">
              <a:lnSpc>
                <a:spcPct val="150000"/>
              </a:lnSpc>
              <a:spcBef>
                <a:spcPts val="0"/>
              </a:spcBef>
              <a:spcAft>
                <a:spcPts val="0"/>
              </a:spcAft>
              <a:buClr>
                <a:schemeClr val="lt1"/>
              </a:buClr>
              <a:buSzPts val="1400"/>
              <a:buFont typeface="Arial" panose="020B0604020202020204"/>
              <a:buNone/>
            </a:pPr>
            <a:r>
              <a:rPr lang="zh-CN" sz="2000" b="1">
                <a:solidFill>
                  <a:srgbClr val="FDC15F"/>
                </a:solidFill>
                <a:latin typeface="微软雅黑" panose="020B0503020204020204" charset="-122"/>
                <a:ea typeface="微软雅黑" panose="020B0503020204020204" charset="-122"/>
                <a:cs typeface="Montserrat Medium" panose="00000500000000000000"/>
                <a:sym typeface="Montserrat Medium" panose="00000500000000000000"/>
              </a:rPr>
              <a:t>学校：</a:t>
            </a:r>
            <a:r>
              <a:rPr lang="zh-CN" sz="2000">
                <a:solidFill>
                  <a:schemeClr val="lt1"/>
                </a:solidFill>
                <a:ea typeface="+mn-lt"/>
                <a:cs typeface="+mn-lt"/>
                <a:sym typeface="Montserrat Medium" panose="00000500000000000000"/>
              </a:rPr>
              <a:t>南昌理工学院</a:t>
            </a:r>
            <a:endParaRPr lang="zh-CN" sz="2000">
              <a:solidFill>
                <a:schemeClr val="lt1"/>
              </a:solidFill>
              <a:ea typeface="+mn-lt"/>
              <a:cs typeface="+mn-lt"/>
              <a:sym typeface="Montserrat Medium" panose="00000500000000000000"/>
            </a:endParaRPr>
          </a:p>
        </p:txBody>
      </p:sp>
      <p:sp>
        <p:nvSpPr>
          <p:cNvPr id="5" name="文本框 4"/>
          <p:cNvSpPr txBox="1"/>
          <p:nvPr/>
        </p:nvSpPr>
        <p:spPr>
          <a:xfrm>
            <a:off x="337820" y="3153410"/>
            <a:ext cx="6096000" cy="551815"/>
          </a:xfrm>
          <a:prstGeom prst="rect">
            <a:avLst/>
          </a:prstGeom>
          <a:noFill/>
          <a:ln>
            <a:noFill/>
          </a:ln>
        </p:spPr>
        <p:txBody>
          <a:bodyPr wrap="square" lIns="91425" tIns="45700" rIns="91425" bIns="45700" anchor="t" anchorCtr="0">
            <a:spAutoFit/>
          </a:bodyPr>
          <a:p>
            <a:pPr marR="0" lvl="0" indent="0" algn="l" rtl="0">
              <a:lnSpc>
                <a:spcPct val="150000"/>
              </a:lnSpc>
              <a:spcBef>
                <a:spcPts val="0"/>
              </a:spcBef>
              <a:spcAft>
                <a:spcPts val="0"/>
              </a:spcAft>
              <a:buClr>
                <a:schemeClr val="lt1"/>
              </a:buClr>
              <a:buSzPts val="1400"/>
              <a:buFont typeface="Arial" panose="020B0604020202020204"/>
              <a:buNone/>
            </a:pPr>
            <a:r>
              <a:rPr lang="zh-CN" sz="2000" b="1">
                <a:solidFill>
                  <a:srgbClr val="FDC15F"/>
                </a:solidFill>
                <a:latin typeface="微软雅黑" panose="020B0503020204020204" charset="-122"/>
                <a:ea typeface="微软雅黑" panose="020B0503020204020204" charset="-122"/>
                <a:cs typeface="Montserrat Medium" panose="00000500000000000000"/>
                <a:sym typeface="Montserrat Medium" panose="00000500000000000000"/>
              </a:rPr>
              <a:t>成员：</a:t>
            </a:r>
            <a:r>
              <a:rPr lang="zh-CN" sz="2000">
                <a:solidFill>
                  <a:schemeClr val="lt1"/>
                </a:solidFill>
                <a:ea typeface="+mn-lt"/>
                <a:cs typeface="+mn-lt"/>
                <a:sym typeface="Montserrat Medium" panose="00000500000000000000"/>
              </a:rPr>
              <a:t>刘子霖，邓东平</a:t>
            </a:r>
            <a:endParaRPr lang="zh-CN" sz="2000">
              <a:solidFill>
                <a:schemeClr val="lt1"/>
              </a:solidFill>
              <a:ea typeface="+mn-lt"/>
              <a:cs typeface="+mn-lt"/>
              <a:sym typeface="Montserrat Medium" panose="00000500000000000000"/>
            </a:endParaRPr>
          </a:p>
        </p:txBody>
      </p:sp>
    </p:spTree>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8084"/>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核心技术优势</a:t>
              </a:r>
              <a:endParaRPr lang="zh-CN" altLang="en-US" sz="2800" b="1" dirty="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rgbClr val="4DA9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2.1</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2" name="组合 1"/>
          <p:cNvGrpSpPr/>
          <p:nvPr/>
        </p:nvGrpSpPr>
        <p:grpSpPr>
          <a:xfrm>
            <a:off x="818515" y="1781175"/>
            <a:ext cx="5321300" cy="4217670"/>
            <a:chOff x="794" y="2805"/>
            <a:chExt cx="8380" cy="6642"/>
          </a:xfrm>
        </p:grpSpPr>
        <p:grpSp>
          <p:nvGrpSpPr>
            <p:cNvPr id="4" name="组合 3"/>
            <p:cNvGrpSpPr/>
            <p:nvPr/>
          </p:nvGrpSpPr>
          <p:grpSpPr>
            <a:xfrm>
              <a:off x="2026" y="2805"/>
              <a:ext cx="7149" cy="6642"/>
              <a:chOff x="3134" y="2102"/>
              <a:chExt cx="5609" cy="5215"/>
            </a:xfrm>
          </p:grpSpPr>
          <p:grpSp>
            <p:nvGrpSpPr>
              <p:cNvPr id="9" name="组合 8"/>
              <p:cNvGrpSpPr/>
              <p:nvPr/>
            </p:nvGrpSpPr>
            <p:grpSpPr>
              <a:xfrm>
                <a:off x="3134" y="2271"/>
                <a:ext cx="161" cy="4118"/>
                <a:chOff x="3241" y="3266"/>
                <a:chExt cx="221" cy="5666"/>
              </a:xfrm>
            </p:grpSpPr>
            <p:sp>
              <p:nvSpPr>
                <p:cNvPr id="21" name="椭圆 20"/>
                <p:cNvSpPr/>
                <p:nvPr>
                  <p:custDataLst>
                    <p:tags r:id="rId4"/>
                  </p:custDataLst>
                </p:nvPr>
              </p:nvSpPr>
              <p:spPr>
                <a:xfrm>
                  <a:off x="3241" y="3266"/>
                  <a:ext cx="220" cy="220"/>
                </a:xfrm>
                <a:prstGeom prst="ellipse">
                  <a:avLst/>
                </a:prstGeom>
                <a:blipFill>
                  <a:blip r:embed="rId5"/>
                  <a:stretch>
                    <a:fillRect/>
                  </a:stretch>
                </a:blip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56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2" name="椭圆 21"/>
                <p:cNvSpPr/>
                <p:nvPr>
                  <p:custDataLst>
                    <p:tags r:id="rId6"/>
                  </p:custDataLst>
                </p:nvPr>
              </p:nvSpPr>
              <p:spPr>
                <a:xfrm>
                  <a:off x="3242" y="5990"/>
                  <a:ext cx="220" cy="220"/>
                </a:xfrm>
                <a:prstGeom prst="ellipse">
                  <a:avLst/>
                </a:prstGeom>
                <a:blipFill>
                  <a:blip r:embed="rId5"/>
                  <a:stretch>
                    <a:fillRect/>
                  </a:stretch>
                </a:blip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56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3" name="椭圆 22"/>
                <p:cNvSpPr/>
                <p:nvPr>
                  <p:custDataLst>
                    <p:tags r:id="rId7"/>
                  </p:custDataLst>
                </p:nvPr>
              </p:nvSpPr>
              <p:spPr>
                <a:xfrm>
                  <a:off x="3242" y="8712"/>
                  <a:ext cx="220" cy="220"/>
                </a:xfrm>
                <a:prstGeom prst="ellipse">
                  <a:avLst/>
                </a:prstGeom>
                <a:blipFill>
                  <a:blip r:embed="rId5"/>
                  <a:stretch>
                    <a:fillRect/>
                  </a:stretch>
                </a:blip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56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grpSp>
              <p:nvGrpSpPr>
                <p:cNvPr id="24" name="组合 23"/>
                <p:cNvGrpSpPr/>
                <p:nvPr/>
              </p:nvGrpSpPr>
              <p:grpSpPr>
                <a:xfrm>
                  <a:off x="3351" y="3486"/>
                  <a:ext cx="0" cy="5227"/>
                  <a:chOff x="2128044" y="2213648"/>
                  <a:chExt cx="0" cy="3319051"/>
                </a:xfrm>
              </p:grpSpPr>
              <p:cxnSp>
                <p:nvCxnSpPr>
                  <p:cNvPr id="25" name="直接连接符 24"/>
                  <p:cNvCxnSpPr>
                    <a:stCxn id="21" idx="4"/>
                    <a:endCxn id="22" idx="0"/>
                  </p:cNvCxnSpPr>
                  <p:nvPr>
                    <p:custDataLst>
                      <p:tags r:id="rId8"/>
                    </p:custDataLst>
                  </p:nvPr>
                </p:nvCxnSpPr>
                <p:spPr>
                  <a:xfrm>
                    <a:off x="2128044" y="2213648"/>
                    <a:ext cx="0" cy="1589676"/>
                  </a:xfrm>
                  <a:prstGeom prst="line">
                    <a:avLst/>
                  </a:prstGeom>
                  <a:ln>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22" idx="4"/>
                    <a:endCxn id="23" idx="0"/>
                  </p:cNvCxnSpPr>
                  <p:nvPr>
                    <p:custDataLst>
                      <p:tags r:id="rId9"/>
                    </p:custDataLst>
                  </p:nvPr>
                </p:nvCxnSpPr>
                <p:spPr>
                  <a:xfrm>
                    <a:off x="2128044" y="3943024"/>
                    <a:ext cx="0" cy="1589675"/>
                  </a:xfrm>
                  <a:prstGeom prst="line">
                    <a:avLst/>
                  </a:prstGeom>
                  <a:ln>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0" name="组合 9"/>
              <p:cNvGrpSpPr/>
              <p:nvPr/>
            </p:nvGrpSpPr>
            <p:grpSpPr>
              <a:xfrm>
                <a:off x="3214" y="2102"/>
                <a:ext cx="5529" cy="1261"/>
                <a:chOff x="7383" y="2210"/>
                <a:chExt cx="5529" cy="1261"/>
              </a:xfrm>
            </p:grpSpPr>
            <p:sp>
              <p:nvSpPr>
                <p:cNvPr id="19" name="文本框 6"/>
                <p:cNvSpPr txBox="1"/>
                <p:nvPr>
                  <p:custDataLst>
                    <p:tags r:id="rId10"/>
                  </p:custDataLst>
                </p:nvPr>
              </p:nvSpPr>
              <p:spPr>
                <a:xfrm>
                  <a:off x="7383" y="2615"/>
                  <a:ext cx="5529" cy="856"/>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技术支持同时安装多种香氛，满足用户对个性化香味的需求设备通常配备有独立的送香系统，允许用户调节不同香氛的浓度，以适应个人偏好或特定环境。</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20" name="文本框 7"/>
                <p:cNvSpPr txBox="1"/>
                <p:nvPr>
                  <p:custDataLst>
                    <p:tags r:id="rId11"/>
                  </p:custDataLst>
                </p:nvPr>
              </p:nvSpPr>
              <p:spPr>
                <a:xfrm>
                  <a:off x="7820" y="2210"/>
                  <a:ext cx="3567" cy="42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多香氛配置与送香技术</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11" name="组合 10"/>
              <p:cNvGrpSpPr/>
              <p:nvPr/>
            </p:nvGrpSpPr>
            <p:grpSpPr>
              <a:xfrm>
                <a:off x="3214" y="3941"/>
                <a:ext cx="5529" cy="1614"/>
                <a:chOff x="7383" y="2210"/>
                <a:chExt cx="5529" cy="1615"/>
              </a:xfrm>
            </p:grpSpPr>
            <p:sp>
              <p:nvSpPr>
                <p:cNvPr id="16" name="文本框 6"/>
                <p:cNvSpPr txBox="1"/>
                <p:nvPr>
                  <p:custDataLst>
                    <p:tags r:id="rId12"/>
                  </p:custDataLst>
                </p:nvPr>
              </p:nvSpPr>
              <p:spPr>
                <a:xfrm>
                  <a:off x="7383" y="2615"/>
                  <a:ext cx="5529" cy="1210"/>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支持通过语音、手机小程序、智能控制面板等多种智能方式控制香氛的开闭，调节浓度和工作模式，提供更加人性化的使用体验。</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7" name="文本框 7"/>
                <p:cNvSpPr txBox="1"/>
                <p:nvPr>
                  <p:custDataLst>
                    <p:tags r:id="rId13"/>
                  </p:custDataLst>
                </p:nvPr>
              </p:nvSpPr>
              <p:spPr>
                <a:xfrm>
                  <a:off x="7820" y="2210"/>
                  <a:ext cx="3240" cy="42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智能识别与控制技术</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12" name="组合 11"/>
              <p:cNvGrpSpPr/>
              <p:nvPr/>
            </p:nvGrpSpPr>
            <p:grpSpPr>
              <a:xfrm>
                <a:off x="3214" y="5779"/>
                <a:ext cx="5529" cy="1538"/>
                <a:chOff x="7383" y="2210"/>
                <a:chExt cx="5529" cy="1539"/>
              </a:xfrm>
            </p:grpSpPr>
            <p:sp>
              <p:nvSpPr>
                <p:cNvPr id="13" name="文本框 6"/>
                <p:cNvSpPr txBox="1"/>
                <p:nvPr>
                  <p:custDataLst>
                    <p:tags r:id="rId14"/>
                  </p:custDataLst>
                </p:nvPr>
              </p:nvSpPr>
              <p:spPr>
                <a:xfrm>
                  <a:off x="7383" y="2615"/>
                  <a:ext cx="5529" cy="1134"/>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通过云端服务器远程控制，可以获取设备工作数据和用户应用数据，实现智能化管理，以及实时环境质量监测，确保使用的便捷性和环境的适宜性。</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4" name="文本框 7"/>
                <p:cNvSpPr txBox="1"/>
                <p:nvPr>
                  <p:custDataLst>
                    <p:tags r:id="rId15"/>
                  </p:custDataLst>
                </p:nvPr>
              </p:nvSpPr>
              <p:spPr>
                <a:xfrm>
                  <a:off x="7820" y="2210"/>
                  <a:ext cx="3855" cy="42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物联网（IoT）技术技术</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sp>
          <p:nvSpPr>
            <p:cNvPr id="5" name="椭圆 4"/>
            <p:cNvSpPr/>
            <p:nvPr>
              <p:custDataLst>
                <p:tags r:id="rId16"/>
              </p:custDataLst>
            </p:nvPr>
          </p:nvSpPr>
          <p:spPr>
            <a:xfrm>
              <a:off x="794" y="2822"/>
              <a:ext cx="941" cy="941"/>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bg1"/>
                  </a:solidFill>
                  <a:latin typeface="思源黑体 CN Bold" panose="020B0800000000000000" pitchFamily="34" charset="-122"/>
                  <a:ea typeface="思源黑体 CN Bold" panose="020B0800000000000000" pitchFamily="34" charset="-122"/>
                </a:rPr>
                <a:t>1</a:t>
              </a:r>
              <a:endParaRPr lang="en-US" altLang="zh-CN">
                <a:solidFill>
                  <a:schemeClr val="bg1"/>
                </a:solidFill>
                <a:latin typeface="思源黑体 CN Bold" panose="020B0800000000000000" pitchFamily="34" charset="-122"/>
                <a:ea typeface="思源黑体 CN Bold" panose="020B0800000000000000" pitchFamily="34" charset="-122"/>
              </a:endParaRPr>
            </a:p>
          </p:txBody>
        </p:sp>
        <p:sp>
          <p:nvSpPr>
            <p:cNvPr id="6" name="椭圆 5"/>
            <p:cNvSpPr/>
            <p:nvPr>
              <p:custDataLst>
                <p:tags r:id="rId17"/>
              </p:custDataLst>
            </p:nvPr>
          </p:nvSpPr>
          <p:spPr>
            <a:xfrm>
              <a:off x="794" y="5258"/>
              <a:ext cx="941" cy="941"/>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bg1"/>
                  </a:solidFill>
                  <a:latin typeface="思源黑体 CN Bold" panose="020B0800000000000000" pitchFamily="34" charset="-122"/>
                  <a:ea typeface="思源黑体 CN Bold" panose="020B0800000000000000" pitchFamily="34" charset="-122"/>
                </a:rPr>
                <a:t>2</a:t>
              </a:r>
              <a:endParaRPr lang="en-US" altLang="zh-CN">
                <a:solidFill>
                  <a:schemeClr val="bg1"/>
                </a:solidFill>
                <a:latin typeface="思源黑体 CN Bold" panose="020B0800000000000000" pitchFamily="34" charset="-122"/>
                <a:ea typeface="思源黑体 CN Bold" panose="020B0800000000000000" pitchFamily="34" charset="-122"/>
              </a:endParaRPr>
            </a:p>
          </p:txBody>
        </p:sp>
        <p:sp>
          <p:nvSpPr>
            <p:cNvPr id="8" name="椭圆 7"/>
            <p:cNvSpPr/>
            <p:nvPr>
              <p:custDataLst>
                <p:tags r:id="rId18"/>
              </p:custDataLst>
            </p:nvPr>
          </p:nvSpPr>
          <p:spPr>
            <a:xfrm>
              <a:off x="794" y="7694"/>
              <a:ext cx="941" cy="941"/>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bg1"/>
                  </a:solidFill>
                  <a:latin typeface="思源黑体 CN Bold" panose="020B0800000000000000" pitchFamily="34" charset="-122"/>
                  <a:ea typeface="思源黑体 CN Bold" panose="020B0800000000000000" pitchFamily="34" charset="-122"/>
                </a:rPr>
                <a:t>3</a:t>
              </a:r>
              <a:endParaRPr lang="en-US" altLang="zh-CN">
                <a:solidFill>
                  <a:schemeClr val="bg1"/>
                </a:solidFill>
                <a:latin typeface="思源黑体 CN Bold" panose="020B0800000000000000" pitchFamily="34" charset="-122"/>
                <a:ea typeface="思源黑体 CN Bold" panose="020B0800000000000000" pitchFamily="34" charset="-122"/>
              </a:endParaRPr>
            </a:p>
          </p:txBody>
        </p:sp>
      </p:grpSp>
      <p:sp>
        <p:nvSpPr>
          <p:cNvPr id="27" name="文本框 26"/>
          <p:cNvSpPr txBox="1"/>
          <p:nvPr/>
        </p:nvSpPr>
        <p:spPr>
          <a:xfrm>
            <a:off x="7188835" y="5881370"/>
            <a:ext cx="1570355" cy="890270"/>
          </a:xfrm>
          <a:prstGeom prst="rect">
            <a:avLst/>
          </a:prstGeom>
          <a:noFill/>
          <a:ln>
            <a:noFill/>
          </a:ln>
        </p:spPr>
        <p:txBody>
          <a:bodyPr wrap="square" lIns="91425" tIns="45700" rIns="91425" bIns="45700" anchor="t" anchorCtr="0">
            <a:noAutofit/>
          </a:bodyPr>
          <a:p>
            <a:pPr marL="171450" marR="0" lvl="0" indent="-171450" algn="l" rtl="0">
              <a:lnSpc>
                <a:spcPct val="150000"/>
              </a:lnSpc>
              <a:spcBef>
                <a:spcPts val="0"/>
              </a:spcBef>
              <a:spcAft>
                <a:spcPts val="0"/>
              </a:spcAft>
              <a:buClr>
                <a:schemeClr val="lt1"/>
              </a:buClr>
              <a:buSzPts val="1400"/>
              <a:buFont typeface="Arial" panose="020B0604020202020204"/>
              <a:buChar char="•"/>
            </a:pP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pic>
        <p:nvPicPr>
          <p:cNvPr id="29" name="图片 11" descr="_cgi-bin_mmwebwx-bin_webwxgetmsgimg__&amp;MsgID=5649641980210205176&amp;skey=@crypt_d83597cf_9af709f16998885de76c699fde4950af&amp;mmweb_appid=wx_webfilehelper"/>
          <p:cNvPicPr>
            <a:picLocks noChangeAspect="1"/>
          </p:cNvPicPr>
          <p:nvPr/>
        </p:nvPicPr>
        <p:blipFill>
          <a:blip r:embed="rId19">
            <a:clrChange>
              <a:clrFrom>
                <a:srgbClr val="FEFEFE">
                  <a:alpha val="100000"/>
                </a:srgbClr>
              </a:clrFrom>
              <a:clrTo>
                <a:srgbClr val="FEFEFE">
                  <a:alpha val="100000"/>
                  <a:alpha val="0"/>
                </a:srgbClr>
              </a:clrTo>
            </a:clrChange>
          </a:blip>
          <a:srcRect l="30670" t="20036" r="21788" b="30502"/>
          <a:stretch>
            <a:fillRect/>
          </a:stretch>
        </p:blipFill>
        <p:spPr>
          <a:xfrm>
            <a:off x="7019290" y="1592580"/>
            <a:ext cx="3401060" cy="352615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89" name=""/>
        <p:cNvGrpSpPr/>
        <p:nvPr/>
      </p:nvGrpSpPr>
      <p:grpSpPr>
        <a:xfrm>
          <a:off x="0" y="0"/>
          <a:ext cx="0" cy="0"/>
          <a:chOff x="0" y="0"/>
          <a:chExt cx="0" cy="0"/>
        </a:xfrm>
      </p:grpSpPr>
      <p:sp>
        <p:nvSpPr>
          <p:cNvPr id="1048711" name="Text 0"/>
          <p:cNvSpPr/>
          <p:nvPr/>
        </p:nvSpPr>
        <p:spPr>
          <a:xfrm>
            <a:off x="622813" y="73152"/>
            <a:ext cx="2048636" cy="509270"/>
          </a:xfrm>
          <a:prstGeom prst="rect">
            <a:avLst/>
          </a:prstGeom>
          <a:noFill/>
        </p:spPr>
        <p:txBody>
          <a:bodyPr wrap="square" lIns="169333" tIns="169333" rIns="169333" bIns="169333" rtlCol="0" anchor="t">
            <a:spAutoFit/>
          </a:bodyPr>
          <a:p>
            <a:pPr marL="0" indent="0">
              <a:lnSpc>
                <a:spcPct val="80000"/>
              </a:lnSpc>
              <a:buNone/>
            </a:pPr>
            <a:r>
              <a:rPr lang="en-US" sz="1400" b="1" dirty="0">
                <a:solidFill>
                  <a:srgbClr val="FFFFFF"/>
                </a:solidFill>
                <a:latin typeface="微软雅黑" panose="020B0503020204020204" charset="-122"/>
                <a:ea typeface="微软雅黑" panose="020B0503020204020204" charset="-122"/>
                <a:cs typeface="微软雅黑" panose="020B0503020204020204" pitchFamily="34" charset="-120"/>
              </a:rPr>
              <a:t>个性化香氛产品</a:t>
            </a:r>
            <a:endParaRPr lang="en-US" sz="2000" dirty="0"/>
          </a:p>
        </p:txBody>
      </p:sp>
      <p:sp>
        <p:nvSpPr>
          <p:cNvPr id="1048712" name="Shape 1"/>
          <p:cNvSpPr/>
          <p:nvPr/>
        </p:nvSpPr>
        <p:spPr>
          <a:xfrm>
            <a:off x="720801" y="548640"/>
            <a:ext cx="11125379" cy="0"/>
          </a:xfrm>
          <a:custGeom>
            <a:avLst/>
            <a:gdLst/>
            <a:ahLst/>
            <a:cxnLst/>
            <a:rect l="l" t="t" r="r" b="b"/>
            <a:pathLst>
              <a:path w="8344034">
                <a:moveTo>
                  <a:pt x="8344034" y="0"/>
                </a:moveTo>
                <a:lnTo>
                  <a:pt x="0" y="0"/>
                </a:lnTo>
              </a:path>
            </a:pathLst>
          </a:custGeom>
          <a:noFill/>
          <a:ln w="9525">
            <a:solidFill>
              <a:srgbClr val="FF5925">
                <a:alpha val="59000"/>
              </a:srgbClr>
            </a:solidFill>
            <a:prstDash val="solid"/>
            <a:headEnd type="none"/>
            <a:tailEnd type="none"/>
          </a:ln>
        </p:spPr>
      </p:sp>
      <p:sp>
        <p:nvSpPr>
          <p:cNvPr id="1048713" name="Shape 2"/>
          <p:cNvSpPr/>
          <p:nvPr/>
        </p:nvSpPr>
        <p:spPr>
          <a:xfrm>
            <a:off x="226253" y="164271"/>
            <a:ext cx="420945" cy="420945"/>
          </a:xfrm>
          <a:custGeom>
            <a:avLst/>
            <a:gdLst/>
            <a:ahLst/>
            <a:cxnLst/>
            <a:rect l="l" t="t" r="r" b="b"/>
            <a:pathLst>
              <a:path w="315709" h="315709">
                <a:moveTo>
                  <a:pt x="157854" y="0"/>
                </a:moveTo>
                <a:lnTo>
                  <a:pt x="0" y="157854"/>
                </a:lnTo>
                <a:lnTo>
                  <a:pt x="157854" y="315709"/>
                </a:lnTo>
                <a:lnTo>
                  <a:pt x="315709" y="157854"/>
                </a:lnTo>
                <a:lnTo>
                  <a:pt x="157854" y="0"/>
                </a:lnTo>
                <a:close/>
              </a:path>
            </a:pathLst>
          </a:custGeom>
          <a:solidFill>
            <a:srgbClr val="FF5925"/>
          </a:solidFill>
        </p:spPr>
      </p:sp>
      <p:sp>
        <p:nvSpPr>
          <p:cNvPr id="1048714" name="Shape 3"/>
          <p:cNvSpPr/>
          <p:nvPr/>
        </p:nvSpPr>
        <p:spPr>
          <a:xfrm>
            <a:off x="11646735" y="139887"/>
            <a:ext cx="420945" cy="420945"/>
          </a:xfrm>
          <a:custGeom>
            <a:avLst/>
            <a:gdLst/>
            <a:ahLst/>
            <a:cxnLst/>
            <a:rect l="l" t="t" r="r" b="b"/>
            <a:pathLst>
              <a:path w="315709" h="315709">
                <a:moveTo>
                  <a:pt x="157854" y="0"/>
                </a:moveTo>
                <a:lnTo>
                  <a:pt x="0" y="157854"/>
                </a:lnTo>
                <a:lnTo>
                  <a:pt x="157854" y="315709"/>
                </a:lnTo>
                <a:lnTo>
                  <a:pt x="315709" y="157854"/>
                </a:lnTo>
                <a:lnTo>
                  <a:pt x="157854" y="0"/>
                </a:lnTo>
                <a:close/>
              </a:path>
            </a:pathLst>
          </a:custGeom>
          <a:solidFill>
            <a:srgbClr val="FF5925">
              <a:alpha val="59000"/>
            </a:srgbClr>
          </a:solidFill>
        </p:spPr>
      </p:sp>
      <p:sp>
        <p:nvSpPr>
          <p:cNvPr id="1048716" name="Shape 5"/>
          <p:cNvSpPr/>
          <p:nvPr/>
        </p:nvSpPr>
        <p:spPr>
          <a:xfrm>
            <a:off x="6005689" y="1644904"/>
            <a:ext cx="3684693" cy="1878471"/>
          </a:xfrm>
          <a:custGeom>
            <a:avLst/>
            <a:gdLst/>
            <a:ahLst/>
            <a:cxnLst/>
            <a:rect l="l" t="t" r="r" b="b"/>
            <a:pathLst>
              <a:path w="2763520" h="1408853">
                <a:moveTo>
                  <a:pt x="0" y="0"/>
                </a:moveTo>
                <a:lnTo>
                  <a:pt x="2763520" y="0"/>
                </a:lnTo>
                <a:lnTo>
                  <a:pt x="2763520" y="1408853"/>
                </a:lnTo>
                <a:lnTo>
                  <a:pt x="0" y="1408853"/>
                </a:lnTo>
                <a:close/>
              </a:path>
            </a:pathLst>
          </a:custGeom>
          <a:solidFill>
            <a:srgbClr val="FFFFFF"/>
          </a:solidFill>
        </p:spPr>
      </p:sp>
      <p:sp>
        <p:nvSpPr>
          <p:cNvPr id="1048718" name="Text 7"/>
          <p:cNvSpPr/>
          <p:nvPr/>
        </p:nvSpPr>
        <p:spPr>
          <a:xfrm>
            <a:off x="6591156" y="876808"/>
            <a:ext cx="2908541"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en-US" b="1" dirty="0">
                <a:solidFill>
                  <a:srgbClr val="FFFFFF"/>
                </a:solidFill>
                <a:latin typeface="微软雅黑" panose="020B0503020204020204" charset="-122"/>
                <a:ea typeface="微软雅黑" panose="020B0503020204020204" charset="-122"/>
                <a:cs typeface="微软雅黑" panose="020B0503020204020204" pitchFamily="34" charset="-120"/>
              </a:rPr>
              <a:t>产品线系列</a:t>
            </a:r>
            <a:endParaRPr lang="en-US" sz="2000" dirty="0"/>
          </a:p>
        </p:txBody>
      </p:sp>
      <p:sp>
        <p:nvSpPr>
          <p:cNvPr id="1048720" name="Shape 9"/>
          <p:cNvSpPr/>
          <p:nvPr/>
        </p:nvSpPr>
        <p:spPr>
          <a:xfrm>
            <a:off x="2180720" y="3197516"/>
            <a:ext cx="3684693" cy="1878471"/>
          </a:xfrm>
          <a:custGeom>
            <a:avLst/>
            <a:gdLst/>
            <a:ahLst/>
            <a:cxnLst/>
            <a:rect l="l" t="t" r="r" b="b"/>
            <a:pathLst>
              <a:path w="2763520" h="1408853">
                <a:moveTo>
                  <a:pt x="0" y="0"/>
                </a:moveTo>
                <a:lnTo>
                  <a:pt x="2763520" y="0"/>
                </a:lnTo>
                <a:lnTo>
                  <a:pt x="2763520" y="1408853"/>
                </a:lnTo>
                <a:lnTo>
                  <a:pt x="0" y="1408853"/>
                </a:lnTo>
                <a:close/>
              </a:path>
            </a:pathLst>
          </a:custGeom>
          <a:solidFill>
            <a:srgbClr val="FFFFFF"/>
          </a:solidFill>
        </p:spPr>
      </p:sp>
      <p:sp>
        <p:nvSpPr>
          <p:cNvPr id="1048721" name="Text 10"/>
          <p:cNvSpPr/>
          <p:nvPr/>
        </p:nvSpPr>
        <p:spPr>
          <a:xfrm>
            <a:off x="2367184" y="3884635"/>
            <a:ext cx="3404729"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zh-CN" altLang="en-US" b="1" dirty="0">
                <a:solidFill>
                  <a:srgbClr val="000000"/>
                </a:solidFill>
                <a:latin typeface="微软雅黑" panose="020B0503020204020204" charset="-122"/>
                <a:ea typeface="微软雅黑" panose="020B0503020204020204" charset="-122"/>
                <a:cs typeface="微软雅黑" panose="020B0503020204020204" pitchFamily="34" charset="-120"/>
              </a:rPr>
              <a:t>竞品</a:t>
            </a:r>
            <a:r>
              <a:rPr lang="en-US" b="1" dirty="0">
                <a:solidFill>
                  <a:srgbClr val="000000"/>
                </a:solidFill>
                <a:latin typeface="微软雅黑" panose="020B0503020204020204" charset="-122"/>
                <a:ea typeface="微软雅黑" panose="020B0503020204020204" charset="-122"/>
                <a:cs typeface="微软雅黑" panose="020B0503020204020204" pitchFamily="34" charset="-120"/>
              </a:rPr>
              <a:t>定位</a:t>
            </a:r>
            <a:endParaRPr lang="en-US" sz="2000" dirty="0"/>
          </a:p>
        </p:txBody>
      </p:sp>
      <p:sp>
        <p:nvSpPr>
          <p:cNvPr id="1048723" name="Shape 12"/>
          <p:cNvSpPr/>
          <p:nvPr/>
        </p:nvSpPr>
        <p:spPr>
          <a:xfrm>
            <a:off x="3738219" y="3317707"/>
            <a:ext cx="662657" cy="518160"/>
          </a:xfrm>
          <a:custGeom>
            <a:avLst/>
            <a:gdLst/>
            <a:ahLst/>
            <a:cxnLst/>
            <a:rect l="l" t="t" r="r" b="b"/>
            <a:pathLst>
              <a:path w="496993" h="388620">
                <a:moveTo>
                  <a:pt x="248497" y="388620"/>
                </a:moveTo>
                <a:lnTo>
                  <a:pt x="496993" y="194310"/>
                </a:lnTo>
                <a:lnTo>
                  <a:pt x="372745" y="194310"/>
                </a:lnTo>
                <a:lnTo>
                  <a:pt x="372745" y="0"/>
                </a:lnTo>
                <a:lnTo>
                  <a:pt x="124248" y="0"/>
                </a:lnTo>
                <a:lnTo>
                  <a:pt x="124248" y="194310"/>
                </a:lnTo>
                <a:lnTo>
                  <a:pt x="0" y="194310"/>
                </a:lnTo>
                <a:lnTo>
                  <a:pt x="248497" y="388620"/>
                </a:lnTo>
                <a:close/>
              </a:path>
            </a:pathLst>
          </a:custGeom>
          <a:solidFill>
            <a:srgbClr val="FF5925">
              <a:alpha val="41000"/>
            </a:srgbClr>
          </a:solidFill>
        </p:spPr>
      </p:sp>
      <p:pic>
        <p:nvPicPr>
          <p:cNvPr id="2097175" name="Image 0" descr="/www/wwwroot/ppt/cache/2024-2-5-23/PGUlQnAlTn/1711121959807 - RY6yT7Q_ZH.png"/>
          <p:cNvPicPr>
            <a:picLocks noChangeAspect="1"/>
          </p:cNvPicPr>
          <p:nvPr/>
        </p:nvPicPr>
        <p:blipFill>
          <a:blip r:embed="rId1"/>
          <a:stretch>
            <a:fillRect/>
          </a:stretch>
        </p:blipFill>
        <p:spPr>
          <a:xfrm>
            <a:off x="3901209" y="2412219"/>
            <a:ext cx="399513" cy="343840"/>
          </a:xfrm>
          <a:prstGeom prst="rect">
            <a:avLst/>
          </a:prstGeom>
        </p:spPr>
      </p:pic>
      <p:sp>
        <p:nvSpPr>
          <p:cNvPr id="1048724" name="Shape 13"/>
          <p:cNvSpPr/>
          <p:nvPr/>
        </p:nvSpPr>
        <p:spPr>
          <a:xfrm>
            <a:off x="3785329" y="915849"/>
            <a:ext cx="704427" cy="704427"/>
          </a:xfrm>
          <a:custGeom>
            <a:avLst/>
            <a:gdLst/>
            <a:ahLst/>
            <a:cxnLst/>
            <a:rect l="l" t="t" r="r" b="b"/>
            <a:pathLst>
              <a:path w="528320" h="528320">
                <a:moveTo>
                  <a:pt x="264160" y="0"/>
                </a:moveTo>
                <a:cubicBezTo>
                  <a:pt x="409954" y="0"/>
                  <a:pt x="528320" y="118366"/>
                  <a:pt x="528320" y="264160"/>
                </a:cubicBezTo>
                <a:cubicBezTo>
                  <a:pt x="528320" y="409954"/>
                  <a:pt x="409954" y="528320"/>
                  <a:pt x="264160" y="528320"/>
                </a:cubicBezTo>
                <a:cubicBezTo>
                  <a:pt x="118366" y="528320"/>
                  <a:pt x="0" y="409954"/>
                  <a:pt x="0" y="264160"/>
                </a:cubicBezTo>
                <a:cubicBezTo>
                  <a:pt x="0" y="118366"/>
                  <a:pt x="118366" y="0"/>
                  <a:pt x="264160" y="0"/>
                </a:cubicBezTo>
                <a:close/>
              </a:path>
            </a:pathLst>
          </a:custGeom>
          <a:solidFill>
            <a:srgbClr val="FF5925">
              <a:alpha val="70000"/>
            </a:srgbClr>
          </a:solidFill>
        </p:spPr>
      </p:sp>
      <p:sp>
        <p:nvSpPr>
          <p:cNvPr id="1048725" name="Text 14"/>
          <p:cNvSpPr/>
          <p:nvPr/>
        </p:nvSpPr>
        <p:spPr>
          <a:xfrm>
            <a:off x="3880156" y="964617"/>
            <a:ext cx="514773"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en-US" b="1" dirty="0">
                <a:solidFill>
                  <a:srgbClr val="FFFFFF"/>
                </a:solidFill>
                <a:latin typeface="微软雅黑" panose="020B0503020204020204" charset="-122"/>
                <a:ea typeface="微软雅黑" panose="020B0503020204020204" charset="-122"/>
                <a:cs typeface="微软雅黑" panose="020B0503020204020204" pitchFamily="34" charset="-120"/>
              </a:rPr>
              <a:t>1</a:t>
            </a:r>
            <a:endParaRPr lang="en-US" sz="2000" dirty="0"/>
          </a:p>
        </p:txBody>
      </p:sp>
      <p:sp>
        <p:nvSpPr>
          <p:cNvPr id="1048726" name="Shape 15"/>
          <p:cNvSpPr/>
          <p:nvPr/>
        </p:nvSpPr>
        <p:spPr>
          <a:xfrm>
            <a:off x="7730051" y="4953909"/>
            <a:ext cx="704427" cy="704427"/>
          </a:xfrm>
          <a:custGeom>
            <a:avLst/>
            <a:gdLst/>
            <a:ahLst/>
            <a:cxnLst/>
            <a:rect l="l" t="t" r="r" b="b"/>
            <a:pathLst>
              <a:path w="528320" h="528320">
                <a:moveTo>
                  <a:pt x="264160" y="0"/>
                </a:moveTo>
                <a:cubicBezTo>
                  <a:pt x="409954" y="0"/>
                  <a:pt x="528320" y="118366"/>
                  <a:pt x="528320" y="264160"/>
                </a:cubicBezTo>
                <a:cubicBezTo>
                  <a:pt x="528320" y="409954"/>
                  <a:pt x="409954" y="528320"/>
                  <a:pt x="264160" y="528320"/>
                </a:cubicBezTo>
                <a:cubicBezTo>
                  <a:pt x="118366" y="528320"/>
                  <a:pt x="0" y="409954"/>
                  <a:pt x="0" y="264160"/>
                </a:cubicBezTo>
                <a:cubicBezTo>
                  <a:pt x="0" y="118366"/>
                  <a:pt x="118366" y="0"/>
                  <a:pt x="264160" y="0"/>
                </a:cubicBezTo>
                <a:close/>
              </a:path>
            </a:pathLst>
          </a:custGeom>
          <a:solidFill>
            <a:srgbClr val="FF5925">
              <a:alpha val="70000"/>
            </a:srgbClr>
          </a:solidFill>
        </p:spPr>
      </p:sp>
      <p:sp>
        <p:nvSpPr>
          <p:cNvPr id="1048727" name="Text 16"/>
          <p:cNvSpPr/>
          <p:nvPr/>
        </p:nvSpPr>
        <p:spPr>
          <a:xfrm>
            <a:off x="7824877" y="5002677"/>
            <a:ext cx="514773"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en-US" b="1" dirty="0">
                <a:solidFill>
                  <a:srgbClr val="FFFFFF"/>
                </a:solidFill>
                <a:latin typeface="微软雅黑" panose="020B0503020204020204" charset="-122"/>
                <a:ea typeface="微软雅黑" panose="020B0503020204020204" charset="-122"/>
                <a:cs typeface="微软雅黑" panose="020B0503020204020204" pitchFamily="34" charset="-120"/>
              </a:rPr>
              <a:t>2</a:t>
            </a:r>
            <a:endParaRPr lang="en-US" sz="2000" dirty="0"/>
          </a:p>
        </p:txBody>
      </p:sp>
      <p:sp>
        <p:nvSpPr>
          <p:cNvPr id="1048728" name="Shape 17"/>
          <p:cNvSpPr/>
          <p:nvPr/>
        </p:nvSpPr>
        <p:spPr>
          <a:xfrm flipV="1">
            <a:off x="7714359" y="2907679"/>
            <a:ext cx="662657" cy="518160"/>
          </a:xfrm>
          <a:custGeom>
            <a:avLst/>
            <a:gdLst/>
            <a:ahLst/>
            <a:cxnLst/>
            <a:rect l="l" t="t" r="r" b="b"/>
            <a:pathLst>
              <a:path w="496993" h="388620">
                <a:moveTo>
                  <a:pt x="248497" y="388620"/>
                </a:moveTo>
                <a:lnTo>
                  <a:pt x="496993" y="194310"/>
                </a:lnTo>
                <a:lnTo>
                  <a:pt x="372745" y="194310"/>
                </a:lnTo>
                <a:lnTo>
                  <a:pt x="372745" y="0"/>
                </a:lnTo>
                <a:lnTo>
                  <a:pt x="124248" y="0"/>
                </a:lnTo>
                <a:lnTo>
                  <a:pt x="124248" y="194310"/>
                </a:lnTo>
                <a:lnTo>
                  <a:pt x="0" y="194310"/>
                </a:lnTo>
                <a:lnTo>
                  <a:pt x="248497" y="388620"/>
                </a:lnTo>
                <a:close/>
              </a:path>
            </a:pathLst>
          </a:custGeom>
          <a:solidFill>
            <a:srgbClr val="FF5925">
              <a:alpha val="41000"/>
            </a:srgbClr>
          </a:solidFill>
        </p:spPr>
      </p:sp>
      <p:pic>
        <p:nvPicPr>
          <p:cNvPr id="2" name="图片 1" descr="_cgi-bin_mmwebwx-bin_webwxgetmsgimg__&amp;MsgID=6990833358923894167&amp;skey=@crypt_d83597cf_18f984c5633581017af63cabd2711c1f&amp;mmweb_appid=wx_webfilehelper"/>
          <p:cNvPicPr>
            <a:picLocks noChangeAspect="1"/>
          </p:cNvPicPr>
          <p:nvPr/>
        </p:nvPicPr>
        <p:blipFill>
          <a:blip r:embed="rId2"/>
          <a:stretch>
            <a:fillRect/>
          </a:stretch>
        </p:blipFill>
        <p:spPr>
          <a:xfrm>
            <a:off x="5865495" y="2303145"/>
            <a:ext cx="1113155" cy="741680"/>
          </a:xfrm>
          <a:prstGeom prst="rect">
            <a:avLst/>
          </a:prstGeom>
        </p:spPr>
      </p:pic>
      <p:pic>
        <p:nvPicPr>
          <p:cNvPr id="6" name="图片 5" descr="_cgi-bin_mmwebwx-bin_webwxgetmsgimg__&amp;MsgID=2219551226074302173&amp;skey=@crypt_d83597cf_18f984c5633581017af63cabd2711c1f&amp;mmweb_appid=wx_webfilehelper"/>
          <p:cNvPicPr>
            <a:picLocks noChangeAspect="1"/>
          </p:cNvPicPr>
          <p:nvPr/>
        </p:nvPicPr>
        <p:blipFill>
          <a:blip r:embed="rId3"/>
          <a:stretch>
            <a:fillRect/>
          </a:stretch>
        </p:blipFill>
        <p:spPr>
          <a:xfrm>
            <a:off x="8622665" y="1384935"/>
            <a:ext cx="3451860" cy="1659890"/>
          </a:xfrm>
          <a:prstGeom prst="rect">
            <a:avLst/>
          </a:prstGeom>
        </p:spPr>
      </p:pic>
      <p:pic>
        <p:nvPicPr>
          <p:cNvPr id="9" name="图片 8" descr="_cgi-bin_mmwebwx-bin_webwxgetmsgimg__&amp;MsgID=2905441165670813400&amp;skey=@crypt_d83597cf_18f984c5633581017af63cabd2711c1f&amp;mmweb_appid=wx_webfilehelper"/>
          <p:cNvPicPr>
            <a:picLocks noChangeAspect="1"/>
          </p:cNvPicPr>
          <p:nvPr/>
        </p:nvPicPr>
        <p:blipFill>
          <a:blip r:embed="rId4"/>
          <a:stretch>
            <a:fillRect/>
          </a:stretch>
        </p:blipFill>
        <p:spPr>
          <a:xfrm>
            <a:off x="7825105" y="3044825"/>
            <a:ext cx="4161790" cy="3727450"/>
          </a:xfrm>
          <a:prstGeom prst="rect">
            <a:avLst/>
          </a:prstGeom>
        </p:spPr>
      </p:pic>
      <p:sp>
        <p:nvSpPr>
          <p:cNvPr id="12" name="Shape 15"/>
          <p:cNvSpPr/>
          <p:nvPr/>
        </p:nvSpPr>
        <p:spPr>
          <a:xfrm>
            <a:off x="7730051" y="4956449"/>
            <a:ext cx="704427" cy="704427"/>
          </a:xfrm>
          <a:custGeom>
            <a:avLst/>
            <a:gdLst/>
            <a:ahLst/>
            <a:cxnLst/>
            <a:rect l="l" t="t" r="r" b="b"/>
            <a:pathLst>
              <a:path w="528320" h="528320">
                <a:moveTo>
                  <a:pt x="264160" y="0"/>
                </a:moveTo>
                <a:cubicBezTo>
                  <a:pt x="409954" y="0"/>
                  <a:pt x="528320" y="118366"/>
                  <a:pt x="528320" y="264160"/>
                </a:cubicBezTo>
                <a:cubicBezTo>
                  <a:pt x="528320" y="409954"/>
                  <a:pt x="409954" y="528320"/>
                  <a:pt x="264160" y="528320"/>
                </a:cubicBezTo>
                <a:cubicBezTo>
                  <a:pt x="118366" y="528320"/>
                  <a:pt x="0" y="409954"/>
                  <a:pt x="0" y="264160"/>
                </a:cubicBezTo>
                <a:cubicBezTo>
                  <a:pt x="0" y="118366"/>
                  <a:pt x="118366" y="0"/>
                  <a:pt x="264160" y="0"/>
                </a:cubicBezTo>
                <a:close/>
              </a:path>
            </a:pathLst>
          </a:custGeom>
          <a:solidFill>
            <a:srgbClr val="FF5925">
              <a:alpha val="70000"/>
            </a:srgbClr>
          </a:solidFill>
        </p:spPr>
      </p:sp>
      <p:pic>
        <p:nvPicPr>
          <p:cNvPr id="13" name="图片 -2147481912" descr="16ac4b97435599490e13c0069bb1a12"/>
          <p:cNvPicPr>
            <a:picLocks noChangeAspect="1"/>
          </p:cNvPicPr>
          <p:nvPr/>
        </p:nvPicPr>
        <p:blipFill>
          <a:blip r:embed="rId5">
            <a:clrChange>
              <a:clrFrom>
                <a:srgbClr val="FFFFFF">
                  <a:alpha val="100000"/>
                </a:srgbClr>
              </a:clrFrom>
              <a:clrTo>
                <a:srgbClr val="FFFFFF">
                  <a:alpha val="100000"/>
                  <a:alpha val="0"/>
                </a:srgbClr>
              </a:clrTo>
            </a:clrChange>
          </a:blip>
          <a:srcRect r="4845" b="861"/>
          <a:stretch>
            <a:fillRect/>
          </a:stretch>
        </p:blipFill>
        <p:spPr>
          <a:xfrm>
            <a:off x="6192520" y="73025"/>
            <a:ext cx="786130" cy="457200"/>
          </a:xfrm>
          <a:prstGeom prst="rect">
            <a:avLst/>
          </a:prstGeom>
          <a:noFill/>
          <a:ln w="9525">
            <a:noFill/>
          </a:ln>
        </p:spPr>
      </p:pic>
      <p:sp>
        <p:nvSpPr>
          <p:cNvPr id="14" name="Rectangle 7"/>
          <p:cNvSpPr>
            <a:spLocks noChangeArrowheads="1"/>
          </p:cNvSpPr>
          <p:nvPr>
            <p:custDataLst>
              <p:tags r:id="rId6"/>
            </p:custDataLst>
          </p:nvPr>
        </p:nvSpPr>
        <p:spPr bwMode="auto">
          <a:xfrm>
            <a:off x="1508982" y="741527"/>
            <a:ext cx="2686577" cy="499110"/>
          </a:xfrm>
          <a:prstGeom prst="rect">
            <a:avLst/>
          </a:prstGeom>
          <a:noFill/>
          <a:ln w="9525">
            <a:noFill/>
            <a:miter lim="800000"/>
          </a:ln>
        </p:spPr>
        <p:txBody>
          <a:bodyPr wrap="square" lIns="68580" tIns="34290" rIns="68580" bIns="34290">
            <a:spAutoFit/>
          </a:bodyPr>
          <a:p>
            <a:pPr>
              <a:lnSpc>
                <a:spcPct val="100000"/>
              </a:lnSpc>
              <a:defRPr/>
            </a:pPr>
            <a:r>
              <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市场已有</a:t>
            </a:r>
            <a:endPar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15" name="椭圆 14"/>
          <p:cNvSpPr/>
          <p:nvPr>
            <p:custDataLst>
              <p:tags r:id="rId7"/>
            </p:custDataLst>
          </p:nvPr>
        </p:nvSpPr>
        <p:spPr>
          <a:xfrm>
            <a:off x="312245" y="574275"/>
            <a:ext cx="810756" cy="81099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1"/>
              </a:solidFill>
              <a:latin typeface="思源黑体 CN Light" panose="020B0300000000000000" pitchFamily="34" charset="-122"/>
              <a:ea typeface="思源黑体 CN Light" panose="020B0300000000000000" pitchFamily="34" charset="-122"/>
            </a:endParaRPr>
          </a:p>
        </p:txBody>
      </p:sp>
      <p:sp>
        <p:nvSpPr>
          <p:cNvPr id="16" name="文本框 15"/>
          <p:cNvSpPr txBox="1"/>
          <p:nvPr>
            <p:custDataLst>
              <p:tags r:id="rId8"/>
            </p:custDataLst>
          </p:nvPr>
        </p:nvSpPr>
        <p:spPr>
          <a:xfrm>
            <a:off x="269348" y="718738"/>
            <a:ext cx="895120" cy="521970"/>
          </a:xfrm>
          <a:prstGeom prst="rect">
            <a:avLst/>
          </a:prstGeom>
          <a:noFill/>
        </p:spPr>
        <p:txBody>
          <a:bodyPr wrap="square" rtlCol="0">
            <a:spAutoFit/>
          </a:bodyPr>
          <a:p>
            <a:pPr algn="ctr"/>
            <a:r>
              <a:rPr lang="en-US" altLang="zh-CN" sz="2800">
                <a:solidFill>
                  <a:schemeClr val="bg1"/>
                </a:solidFill>
                <a:latin typeface="思源黑体 CN Bold" charset="0"/>
                <a:ea typeface="思源黑体 CN Bold" charset="0"/>
                <a:cs typeface="思源黑体 CN Light" panose="020B0300000000000000" pitchFamily="34" charset="-122"/>
              </a:rPr>
              <a:t>2.2</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17" name="Text 10"/>
          <p:cNvSpPr/>
          <p:nvPr/>
        </p:nvSpPr>
        <p:spPr>
          <a:xfrm>
            <a:off x="6285769" y="2248875"/>
            <a:ext cx="3404729"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zh-CN" altLang="en-US" b="1" dirty="0">
                <a:solidFill>
                  <a:srgbClr val="000000"/>
                </a:solidFill>
                <a:latin typeface="微软雅黑" panose="020B0503020204020204" charset="-122"/>
                <a:ea typeface="微软雅黑" panose="020B0503020204020204" charset="-122"/>
                <a:cs typeface="微软雅黑" panose="020B0503020204020204" pitchFamily="34" charset="-120"/>
              </a:rPr>
              <a:t>竞品外观</a:t>
            </a:r>
            <a:endParaRPr lang="zh-CN" altLang="en-US" b="1" dirty="0">
              <a:solidFill>
                <a:srgbClr val="000000"/>
              </a:solidFill>
              <a:latin typeface="微软雅黑" panose="020B0503020204020204" charset="-122"/>
              <a:ea typeface="微软雅黑" panose="020B0503020204020204" charset="-122"/>
              <a:cs typeface="微软雅黑" panose="020B0503020204020204" pitchFamily="34" charset="-120"/>
            </a:endParaRP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89" name=""/>
        <p:cNvGrpSpPr/>
        <p:nvPr/>
      </p:nvGrpSpPr>
      <p:grpSpPr>
        <a:xfrm>
          <a:off x="0" y="0"/>
          <a:ext cx="0" cy="0"/>
          <a:chOff x="0" y="0"/>
          <a:chExt cx="0" cy="0"/>
        </a:xfrm>
      </p:grpSpPr>
      <p:pic>
        <p:nvPicPr>
          <p:cNvPr id="18" name="图片 17" descr="_cgi-bin_mmwebwx-bin_webwxgetmsgimg__&amp;MsgID=2581974270206059255&amp;skey=@crypt_d83597cf_18f984c5633581017af63cabd2711c1f&amp;mmweb_appid=wx_webfilehelper"/>
          <p:cNvPicPr>
            <a:picLocks noChangeAspect="1"/>
          </p:cNvPicPr>
          <p:nvPr/>
        </p:nvPicPr>
        <p:blipFill>
          <a:blip r:embed="rId1"/>
          <a:stretch>
            <a:fillRect/>
          </a:stretch>
        </p:blipFill>
        <p:spPr>
          <a:xfrm>
            <a:off x="722630" y="452120"/>
            <a:ext cx="3187065" cy="4209415"/>
          </a:xfrm>
          <a:prstGeom prst="rect">
            <a:avLst/>
          </a:prstGeom>
        </p:spPr>
      </p:pic>
      <p:pic>
        <p:nvPicPr>
          <p:cNvPr id="21" name="图片 20" descr="_cgi-bin_mmwebwx-bin_webwxgetmsgimg__&amp;MsgID=9081674065798316493&amp;skey=@crypt_d83597cf_18f984c5633581017af63cabd2711c1f&amp;mmweb_appid=wx_webfilehelper"/>
          <p:cNvPicPr>
            <a:picLocks noChangeAspect="1"/>
          </p:cNvPicPr>
          <p:nvPr/>
        </p:nvPicPr>
        <p:blipFill>
          <a:blip r:embed="rId2"/>
          <a:stretch>
            <a:fillRect/>
          </a:stretch>
        </p:blipFill>
        <p:spPr>
          <a:xfrm>
            <a:off x="8129270" y="3342640"/>
            <a:ext cx="3434080" cy="2282825"/>
          </a:xfrm>
          <a:prstGeom prst="rect">
            <a:avLst/>
          </a:prstGeom>
        </p:spPr>
      </p:pic>
      <p:pic>
        <p:nvPicPr>
          <p:cNvPr id="22" name="图片 21" descr="_cgi-bin_mmwebwx-bin_webwxgetmsgimg__&amp;MsgID=2916650353352776999&amp;skey=@crypt_d83597cf_18f984c5633581017af63cabd2711c1f&amp;mmweb_appid=wx_webfilehelper"/>
          <p:cNvPicPr>
            <a:picLocks noChangeAspect="1"/>
          </p:cNvPicPr>
          <p:nvPr/>
        </p:nvPicPr>
        <p:blipFill>
          <a:blip r:embed="rId3"/>
          <a:srcRect l="4089" t="61714" r="40376"/>
          <a:stretch>
            <a:fillRect/>
          </a:stretch>
        </p:blipFill>
        <p:spPr>
          <a:xfrm>
            <a:off x="4861560" y="847725"/>
            <a:ext cx="3900170" cy="3813810"/>
          </a:xfrm>
          <a:prstGeom prst="rect">
            <a:avLst/>
          </a:prstGeom>
        </p:spPr>
      </p:pic>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8084"/>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产品优势服务</a:t>
              </a:r>
              <a:endParaRPr lang="zh-CN" altLang="en-US" sz="2800" b="1" dirty="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sym typeface="+mn-ea"/>
                </a:rPr>
                <a:t>2.3</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2" name="组合 1"/>
          <p:cNvGrpSpPr/>
          <p:nvPr/>
        </p:nvGrpSpPr>
        <p:grpSpPr>
          <a:xfrm>
            <a:off x="930277" y="911758"/>
            <a:ext cx="9827227" cy="4602055"/>
            <a:chOff x="784" y="1411"/>
            <a:chExt cx="16959" cy="7939"/>
          </a:xfrm>
        </p:grpSpPr>
        <p:sp>
          <p:nvSpPr>
            <p:cNvPr id="4" name="iṧ1iḍe"/>
            <p:cNvSpPr/>
            <p:nvPr>
              <p:custDataLst>
                <p:tags r:id="rId4"/>
              </p:custDataLst>
            </p:nvPr>
          </p:nvSpPr>
          <p:spPr bwMode="auto">
            <a:xfrm>
              <a:off x="15263" y="4526"/>
              <a:ext cx="949" cy="681"/>
            </a:xfrm>
            <a:custGeom>
              <a:avLst/>
              <a:gdLst>
                <a:gd name="connsiteX0" fmla="*/ 533228 w 606862"/>
                <a:gd name="connsiteY0" fmla="*/ 69781 h 435499"/>
                <a:gd name="connsiteX1" fmla="*/ 528214 w 606862"/>
                <a:gd name="connsiteY1" fmla="*/ 81924 h 435499"/>
                <a:gd name="connsiteX2" fmla="*/ 515122 w 606862"/>
                <a:gd name="connsiteY2" fmla="*/ 82851 h 435499"/>
                <a:gd name="connsiteX3" fmla="*/ 513543 w 606862"/>
                <a:gd name="connsiteY3" fmla="*/ 87671 h 435499"/>
                <a:gd name="connsiteX4" fmla="*/ 523571 w 606862"/>
                <a:gd name="connsiteY4" fmla="*/ 96107 h 435499"/>
                <a:gd name="connsiteX5" fmla="*/ 520414 w 606862"/>
                <a:gd name="connsiteY5" fmla="*/ 108806 h 435499"/>
                <a:gd name="connsiteX6" fmla="*/ 524500 w 606862"/>
                <a:gd name="connsiteY6" fmla="*/ 111773 h 435499"/>
                <a:gd name="connsiteX7" fmla="*/ 535643 w 606862"/>
                <a:gd name="connsiteY7" fmla="*/ 104913 h 435499"/>
                <a:gd name="connsiteX8" fmla="*/ 546785 w 606862"/>
                <a:gd name="connsiteY8" fmla="*/ 111773 h 435499"/>
                <a:gd name="connsiteX9" fmla="*/ 550871 w 606862"/>
                <a:gd name="connsiteY9" fmla="*/ 108806 h 435499"/>
                <a:gd name="connsiteX10" fmla="*/ 547807 w 606862"/>
                <a:gd name="connsiteY10" fmla="*/ 96107 h 435499"/>
                <a:gd name="connsiteX11" fmla="*/ 557835 w 606862"/>
                <a:gd name="connsiteY11" fmla="*/ 87671 h 435499"/>
                <a:gd name="connsiteX12" fmla="*/ 556349 w 606862"/>
                <a:gd name="connsiteY12" fmla="*/ 82851 h 435499"/>
                <a:gd name="connsiteX13" fmla="*/ 543257 w 606862"/>
                <a:gd name="connsiteY13" fmla="*/ 81924 h 435499"/>
                <a:gd name="connsiteX14" fmla="*/ 538242 w 606862"/>
                <a:gd name="connsiteY14" fmla="*/ 69781 h 435499"/>
                <a:gd name="connsiteX15" fmla="*/ 533228 w 606862"/>
                <a:gd name="connsiteY15" fmla="*/ 69781 h 435499"/>
                <a:gd name="connsiteX16" fmla="*/ 474173 w 606862"/>
                <a:gd name="connsiteY16" fmla="*/ 69781 h 435499"/>
                <a:gd name="connsiteX17" fmla="*/ 469159 w 606862"/>
                <a:gd name="connsiteY17" fmla="*/ 81924 h 435499"/>
                <a:gd name="connsiteX18" fmla="*/ 456066 w 606862"/>
                <a:gd name="connsiteY18" fmla="*/ 82851 h 435499"/>
                <a:gd name="connsiteX19" fmla="*/ 454488 w 606862"/>
                <a:gd name="connsiteY19" fmla="*/ 87671 h 435499"/>
                <a:gd name="connsiteX20" fmla="*/ 464516 w 606862"/>
                <a:gd name="connsiteY20" fmla="*/ 96107 h 435499"/>
                <a:gd name="connsiteX21" fmla="*/ 461359 w 606862"/>
                <a:gd name="connsiteY21" fmla="*/ 108806 h 435499"/>
                <a:gd name="connsiteX22" fmla="*/ 465445 w 606862"/>
                <a:gd name="connsiteY22" fmla="*/ 111773 h 435499"/>
                <a:gd name="connsiteX23" fmla="*/ 476587 w 606862"/>
                <a:gd name="connsiteY23" fmla="*/ 104913 h 435499"/>
                <a:gd name="connsiteX24" fmla="*/ 487730 w 606862"/>
                <a:gd name="connsiteY24" fmla="*/ 111773 h 435499"/>
                <a:gd name="connsiteX25" fmla="*/ 491815 w 606862"/>
                <a:gd name="connsiteY25" fmla="*/ 108806 h 435499"/>
                <a:gd name="connsiteX26" fmla="*/ 488751 w 606862"/>
                <a:gd name="connsiteY26" fmla="*/ 96107 h 435499"/>
                <a:gd name="connsiteX27" fmla="*/ 498779 w 606862"/>
                <a:gd name="connsiteY27" fmla="*/ 87671 h 435499"/>
                <a:gd name="connsiteX28" fmla="*/ 497294 w 606862"/>
                <a:gd name="connsiteY28" fmla="*/ 82851 h 435499"/>
                <a:gd name="connsiteX29" fmla="*/ 484201 w 606862"/>
                <a:gd name="connsiteY29" fmla="*/ 81924 h 435499"/>
                <a:gd name="connsiteX30" fmla="*/ 479187 w 606862"/>
                <a:gd name="connsiteY30" fmla="*/ 69781 h 435499"/>
                <a:gd name="connsiteX31" fmla="*/ 474173 w 606862"/>
                <a:gd name="connsiteY31" fmla="*/ 69781 h 435499"/>
                <a:gd name="connsiteX32" fmla="*/ 415117 w 606862"/>
                <a:gd name="connsiteY32" fmla="*/ 69781 h 435499"/>
                <a:gd name="connsiteX33" fmla="*/ 410103 w 606862"/>
                <a:gd name="connsiteY33" fmla="*/ 81924 h 435499"/>
                <a:gd name="connsiteX34" fmla="*/ 397011 w 606862"/>
                <a:gd name="connsiteY34" fmla="*/ 82851 h 435499"/>
                <a:gd name="connsiteX35" fmla="*/ 395432 w 606862"/>
                <a:gd name="connsiteY35" fmla="*/ 87671 h 435499"/>
                <a:gd name="connsiteX36" fmla="*/ 405460 w 606862"/>
                <a:gd name="connsiteY36" fmla="*/ 96107 h 435499"/>
                <a:gd name="connsiteX37" fmla="*/ 402303 w 606862"/>
                <a:gd name="connsiteY37" fmla="*/ 108806 h 435499"/>
                <a:gd name="connsiteX38" fmla="*/ 406389 w 606862"/>
                <a:gd name="connsiteY38" fmla="*/ 111773 h 435499"/>
                <a:gd name="connsiteX39" fmla="*/ 417532 w 606862"/>
                <a:gd name="connsiteY39" fmla="*/ 104913 h 435499"/>
                <a:gd name="connsiteX40" fmla="*/ 428674 w 606862"/>
                <a:gd name="connsiteY40" fmla="*/ 111773 h 435499"/>
                <a:gd name="connsiteX41" fmla="*/ 432760 w 606862"/>
                <a:gd name="connsiteY41" fmla="*/ 108806 h 435499"/>
                <a:gd name="connsiteX42" fmla="*/ 429696 w 606862"/>
                <a:gd name="connsiteY42" fmla="*/ 96107 h 435499"/>
                <a:gd name="connsiteX43" fmla="*/ 439724 w 606862"/>
                <a:gd name="connsiteY43" fmla="*/ 87671 h 435499"/>
                <a:gd name="connsiteX44" fmla="*/ 438238 w 606862"/>
                <a:gd name="connsiteY44" fmla="*/ 82851 h 435499"/>
                <a:gd name="connsiteX45" fmla="*/ 425146 w 606862"/>
                <a:gd name="connsiteY45" fmla="*/ 81924 h 435499"/>
                <a:gd name="connsiteX46" fmla="*/ 420132 w 606862"/>
                <a:gd name="connsiteY46" fmla="*/ 69781 h 435499"/>
                <a:gd name="connsiteX47" fmla="*/ 415117 w 606862"/>
                <a:gd name="connsiteY47" fmla="*/ 69781 h 435499"/>
                <a:gd name="connsiteX48" fmla="*/ 436010 w 606862"/>
                <a:gd name="connsiteY48" fmla="*/ 3780 h 435499"/>
                <a:gd name="connsiteX49" fmla="*/ 517257 w 606862"/>
                <a:gd name="connsiteY49" fmla="*/ 3780 h 435499"/>
                <a:gd name="connsiteX50" fmla="*/ 606862 w 606862"/>
                <a:gd name="connsiteY50" fmla="*/ 93140 h 435499"/>
                <a:gd name="connsiteX51" fmla="*/ 517257 w 606862"/>
                <a:gd name="connsiteY51" fmla="*/ 182594 h 435499"/>
                <a:gd name="connsiteX52" fmla="*/ 456438 w 606862"/>
                <a:gd name="connsiteY52" fmla="*/ 182594 h 435499"/>
                <a:gd name="connsiteX53" fmla="*/ 415210 w 606862"/>
                <a:gd name="connsiteY53" fmla="*/ 223751 h 435499"/>
                <a:gd name="connsiteX54" fmla="*/ 407689 w 606862"/>
                <a:gd name="connsiteY54" fmla="*/ 220692 h 435499"/>
                <a:gd name="connsiteX55" fmla="*/ 407689 w 606862"/>
                <a:gd name="connsiteY55" fmla="*/ 178051 h 435499"/>
                <a:gd name="connsiteX56" fmla="*/ 346405 w 606862"/>
                <a:gd name="connsiteY56" fmla="*/ 93233 h 435499"/>
                <a:gd name="connsiteX57" fmla="*/ 436010 w 606862"/>
                <a:gd name="connsiteY57" fmla="*/ 3780 h 435499"/>
                <a:gd name="connsiteX58" fmla="*/ 140854 w 606862"/>
                <a:gd name="connsiteY58" fmla="*/ 207 h 435499"/>
                <a:gd name="connsiteX59" fmla="*/ 216621 w 606862"/>
                <a:gd name="connsiteY59" fmla="*/ 856 h 435499"/>
                <a:gd name="connsiteX60" fmla="*/ 272145 w 606862"/>
                <a:gd name="connsiteY60" fmla="*/ 33762 h 435499"/>
                <a:gd name="connsiteX61" fmla="*/ 302693 w 606862"/>
                <a:gd name="connsiteY61" fmla="*/ 122934 h 435499"/>
                <a:gd name="connsiteX62" fmla="*/ 310400 w 606862"/>
                <a:gd name="connsiteY62" fmla="*/ 158343 h 435499"/>
                <a:gd name="connsiteX63" fmla="*/ 293130 w 606862"/>
                <a:gd name="connsiteY63" fmla="*/ 188098 h 435499"/>
                <a:gd name="connsiteX64" fmla="*/ 281152 w 606862"/>
                <a:gd name="connsiteY64" fmla="*/ 220819 h 435499"/>
                <a:gd name="connsiteX65" fmla="*/ 281152 w 606862"/>
                <a:gd name="connsiteY65" fmla="*/ 260863 h 435499"/>
                <a:gd name="connsiteX66" fmla="*/ 283287 w 606862"/>
                <a:gd name="connsiteY66" fmla="*/ 264385 h 435499"/>
                <a:gd name="connsiteX67" fmla="*/ 407057 w 606862"/>
                <a:gd name="connsiteY67" fmla="*/ 343732 h 435499"/>
                <a:gd name="connsiteX68" fmla="*/ 422192 w 606862"/>
                <a:gd name="connsiteY68" fmla="*/ 375989 h 435499"/>
                <a:gd name="connsiteX69" fmla="*/ 422192 w 606862"/>
                <a:gd name="connsiteY69" fmla="*/ 435406 h 435499"/>
                <a:gd name="connsiteX70" fmla="*/ 238533 w 606862"/>
                <a:gd name="connsiteY70" fmla="*/ 435406 h 435499"/>
                <a:gd name="connsiteX71" fmla="*/ 220520 w 606862"/>
                <a:gd name="connsiteY71" fmla="*/ 352816 h 435499"/>
                <a:gd name="connsiteX72" fmla="*/ 210957 w 606862"/>
                <a:gd name="connsiteY72" fmla="*/ 299331 h 435499"/>
                <a:gd name="connsiteX73" fmla="*/ 201393 w 606862"/>
                <a:gd name="connsiteY73" fmla="*/ 352816 h 435499"/>
                <a:gd name="connsiteX74" fmla="*/ 183566 w 606862"/>
                <a:gd name="connsiteY74" fmla="*/ 435499 h 435499"/>
                <a:gd name="connsiteX75" fmla="*/ 0 w 606862"/>
                <a:gd name="connsiteY75" fmla="*/ 435499 h 435499"/>
                <a:gd name="connsiteX76" fmla="*/ 0 w 606862"/>
                <a:gd name="connsiteY76" fmla="*/ 376082 h 435499"/>
                <a:gd name="connsiteX77" fmla="*/ 15135 w 606862"/>
                <a:gd name="connsiteY77" fmla="*/ 343824 h 435499"/>
                <a:gd name="connsiteX78" fmla="*/ 138905 w 606862"/>
                <a:gd name="connsiteY78" fmla="*/ 264478 h 435499"/>
                <a:gd name="connsiteX79" fmla="*/ 141040 w 606862"/>
                <a:gd name="connsiteY79" fmla="*/ 261049 h 435499"/>
                <a:gd name="connsiteX80" fmla="*/ 141040 w 606862"/>
                <a:gd name="connsiteY80" fmla="*/ 221005 h 435499"/>
                <a:gd name="connsiteX81" fmla="*/ 128970 w 606862"/>
                <a:gd name="connsiteY81" fmla="*/ 188191 h 435499"/>
                <a:gd name="connsiteX82" fmla="*/ 111792 w 606862"/>
                <a:gd name="connsiteY82" fmla="*/ 158436 h 435499"/>
                <a:gd name="connsiteX83" fmla="*/ 118942 w 606862"/>
                <a:gd name="connsiteY83" fmla="*/ 123120 h 435499"/>
                <a:gd name="connsiteX84" fmla="*/ 149397 w 606862"/>
                <a:gd name="connsiteY84" fmla="*/ 18560 h 435499"/>
                <a:gd name="connsiteX85" fmla="*/ 140854 w 606862"/>
                <a:gd name="connsiteY85" fmla="*/ 207 h 43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06862" h="435499">
                  <a:moveTo>
                    <a:pt x="533228" y="69781"/>
                  </a:moveTo>
                  <a:lnTo>
                    <a:pt x="528214" y="81924"/>
                  </a:lnTo>
                  <a:lnTo>
                    <a:pt x="515122" y="82851"/>
                  </a:lnTo>
                  <a:cubicBezTo>
                    <a:pt x="512615" y="83036"/>
                    <a:pt x="511686" y="86095"/>
                    <a:pt x="513543" y="87671"/>
                  </a:cubicBezTo>
                  <a:lnTo>
                    <a:pt x="523571" y="96107"/>
                  </a:lnTo>
                  <a:lnTo>
                    <a:pt x="520414" y="108806"/>
                  </a:lnTo>
                  <a:cubicBezTo>
                    <a:pt x="519857" y="111217"/>
                    <a:pt x="522457" y="113163"/>
                    <a:pt x="524500" y="111773"/>
                  </a:cubicBezTo>
                  <a:lnTo>
                    <a:pt x="535643" y="104913"/>
                  </a:lnTo>
                  <a:lnTo>
                    <a:pt x="546785" y="111773"/>
                  </a:lnTo>
                  <a:cubicBezTo>
                    <a:pt x="548921" y="113163"/>
                    <a:pt x="551521" y="111217"/>
                    <a:pt x="550871" y="108806"/>
                  </a:cubicBezTo>
                  <a:lnTo>
                    <a:pt x="547807" y="96107"/>
                  </a:lnTo>
                  <a:lnTo>
                    <a:pt x="557835" y="87671"/>
                  </a:lnTo>
                  <a:cubicBezTo>
                    <a:pt x="559785" y="86095"/>
                    <a:pt x="558856" y="83036"/>
                    <a:pt x="556349" y="82851"/>
                  </a:cubicBezTo>
                  <a:lnTo>
                    <a:pt x="543257" y="81924"/>
                  </a:lnTo>
                  <a:lnTo>
                    <a:pt x="538242" y="69781"/>
                  </a:lnTo>
                  <a:cubicBezTo>
                    <a:pt x="537407" y="67463"/>
                    <a:pt x="534157" y="67463"/>
                    <a:pt x="533228" y="69781"/>
                  </a:cubicBezTo>
                  <a:close/>
                  <a:moveTo>
                    <a:pt x="474173" y="69781"/>
                  </a:moveTo>
                  <a:lnTo>
                    <a:pt x="469159" y="81924"/>
                  </a:lnTo>
                  <a:lnTo>
                    <a:pt x="456066" y="82851"/>
                  </a:lnTo>
                  <a:cubicBezTo>
                    <a:pt x="453559" y="83036"/>
                    <a:pt x="452631" y="86095"/>
                    <a:pt x="454488" y="87671"/>
                  </a:cubicBezTo>
                  <a:lnTo>
                    <a:pt x="464516" y="96107"/>
                  </a:lnTo>
                  <a:lnTo>
                    <a:pt x="461359" y="108806"/>
                  </a:lnTo>
                  <a:cubicBezTo>
                    <a:pt x="460802" y="111217"/>
                    <a:pt x="463402" y="113163"/>
                    <a:pt x="465445" y="111773"/>
                  </a:cubicBezTo>
                  <a:lnTo>
                    <a:pt x="476587" y="104913"/>
                  </a:lnTo>
                  <a:lnTo>
                    <a:pt x="487730" y="111773"/>
                  </a:lnTo>
                  <a:cubicBezTo>
                    <a:pt x="489865" y="113163"/>
                    <a:pt x="492465" y="111217"/>
                    <a:pt x="491815" y="108806"/>
                  </a:cubicBezTo>
                  <a:lnTo>
                    <a:pt x="488751" y="96107"/>
                  </a:lnTo>
                  <a:lnTo>
                    <a:pt x="498779" y="87671"/>
                  </a:lnTo>
                  <a:cubicBezTo>
                    <a:pt x="500729" y="86095"/>
                    <a:pt x="499615" y="83036"/>
                    <a:pt x="497294" y="82851"/>
                  </a:cubicBezTo>
                  <a:lnTo>
                    <a:pt x="484201" y="81924"/>
                  </a:lnTo>
                  <a:lnTo>
                    <a:pt x="479187" y="69781"/>
                  </a:lnTo>
                  <a:cubicBezTo>
                    <a:pt x="478351" y="67463"/>
                    <a:pt x="475101" y="67463"/>
                    <a:pt x="474173" y="69781"/>
                  </a:cubicBezTo>
                  <a:close/>
                  <a:moveTo>
                    <a:pt x="415117" y="69781"/>
                  </a:moveTo>
                  <a:lnTo>
                    <a:pt x="410103" y="81924"/>
                  </a:lnTo>
                  <a:lnTo>
                    <a:pt x="397011" y="82851"/>
                  </a:lnTo>
                  <a:cubicBezTo>
                    <a:pt x="394504" y="83036"/>
                    <a:pt x="393575" y="86095"/>
                    <a:pt x="395432" y="87671"/>
                  </a:cubicBezTo>
                  <a:lnTo>
                    <a:pt x="405460" y="96107"/>
                  </a:lnTo>
                  <a:lnTo>
                    <a:pt x="402303" y="108806"/>
                  </a:lnTo>
                  <a:cubicBezTo>
                    <a:pt x="401746" y="111217"/>
                    <a:pt x="404346" y="113163"/>
                    <a:pt x="406389" y="111773"/>
                  </a:cubicBezTo>
                  <a:lnTo>
                    <a:pt x="417532" y="104913"/>
                  </a:lnTo>
                  <a:lnTo>
                    <a:pt x="428674" y="111773"/>
                  </a:lnTo>
                  <a:cubicBezTo>
                    <a:pt x="430810" y="113163"/>
                    <a:pt x="433410" y="111217"/>
                    <a:pt x="432760" y="108806"/>
                  </a:cubicBezTo>
                  <a:lnTo>
                    <a:pt x="429696" y="96107"/>
                  </a:lnTo>
                  <a:lnTo>
                    <a:pt x="439724" y="87671"/>
                  </a:lnTo>
                  <a:cubicBezTo>
                    <a:pt x="441581" y="86095"/>
                    <a:pt x="440560" y="83036"/>
                    <a:pt x="438238" y="82851"/>
                  </a:cubicBezTo>
                  <a:lnTo>
                    <a:pt x="425146" y="81924"/>
                  </a:lnTo>
                  <a:lnTo>
                    <a:pt x="420132" y="69781"/>
                  </a:lnTo>
                  <a:cubicBezTo>
                    <a:pt x="419296" y="67463"/>
                    <a:pt x="416046" y="67463"/>
                    <a:pt x="415117" y="69781"/>
                  </a:cubicBezTo>
                  <a:close/>
                  <a:moveTo>
                    <a:pt x="436010" y="3780"/>
                  </a:moveTo>
                  <a:lnTo>
                    <a:pt x="517257" y="3780"/>
                  </a:lnTo>
                  <a:cubicBezTo>
                    <a:pt x="566749" y="3780"/>
                    <a:pt x="606862" y="43825"/>
                    <a:pt x="606862" y="93140"/>
                  </a:cubicBezTo>
                  <a:cubicBezTo>
                    <a:pt x="606862" y="142548"/>
                    <a:pt x="566749" y="182594"/>
                    <a:pt x="517257" y="182594"/>
                  </a:cubicBezTo>
                  <a:lnTo>
                    <a:pt x="456438" y="182594"/>
                  </a:lnTo>
                  <a:lnTo>
                    <a:pt x="415210" y="223751"/>
                  </a:lnTo>
                  <a:cubicBezTo>
                    <a:pt x="412517" y="226625"/>
                    <a:pt x="407689" y="224678"/>
                    <a:pt x="407689" y="220692"/>
                  </a:cubicBezTo>
                  <a:lnTo>
                    <a:pt x="407689" y="178051"/>
                  </a:lnTo>
                  <a:cubicBezTo>
                    <a:pt x="372126" y="166279"/>
                    <a:pt x="346405" y="132815"/>
                    <a:pt x="346405" y="93233"/>
                  </a:cubicBezTo>
                  <a:cubicBezTo>
                    <a:pt x="346405" y="43825"/>
                    <a:pt x="386518" y="3780"/>
                    <a:pt x="436010" y="3780"/>
                  </a:cubicBezTo>
                  <a:close/>
                  <a:moveTo>
                    <a:pt x="140854" y="207"/>
                  </a:moveTo>
                  <a:cubicBezTo>
                    <a:pt x="140854" y="207"/>
                    <a:pt x="191922" y="5954"/>
                    <a:pt x="216621" y="856"/>
                  </a:cubicBezTo>
                  <a:cubicBezTo>
                    <a:pt x="241412" y="-4335"/>
                    <a:pt x="267874" y="15038"/>
                    <a:pt x="272145" y="33762"/>
                  </a:cubicBezTo>
                  <a:cubicBezTo>
                    <a:pt x="272145" y="33762"/>
                    <a:pt x="322099" y="33948"/>
                    <a:pt x="302693" y="122934"/>
                  </a:cubicBezTo>
                  <a:cubicBezTo>
                    <a:pt x="310493" y="122563"/>
                    <a:pt x="318942" y="128032"/>
                    <a:pt x="310400" y="158343"/>
                  </a:cubicBezTo>
                  <a:cubicBezTo>
                    <a:pt x="303807" y="181331"/>
                    <a:pt x="297772" y="187727"/>
                    <a:pt x="293130" y="188098"/>
                  </a:cubicBezTo>
                  <a:cubicBezTo>
                    <a:pt x="291551" y="198480"/>
                    <a:pt x="287466" y="209974"/>
                    <a:pt x="281152" y="220819"/>
                  </a:cubicBezTo>
                  <a:lnTo>
                    <a:pt x="281152" y="260863"/>
                  </a:lnTo>
                  <a:cubicBezTo>
                    <a:pt x="281152" y="262346"/>
                    <a:pt x="281895" y="263737"/>
                    <a:pt x="283287" y="264385"/>
                  </a:cubicBezTo>
                  <a:cubicBezTo>
                    <a:pt x="294987" y="270133"/>
                    <a:pt x="353204" y="299424"/>
                    <a:pt x="407057" y="343732"/>
                  </a:cubicBezTo>
                  <a:cubicBezTo>
                    <a:pt x="416714" y="351611"/>
                    <a:pt x="422192" y="363476"/>
                    <a:pt x="422192" y="375989"/>
                  </a:cubicBezTo>
                  <a:lnTo>
                    <a:pt x="422192" y="435406"/>
                  </a:lnTo>
                  <a:lnTo>
                    <a:pt x="238533" y="435406"/>
                  </a:lnTo>
                  <a:lnTo>
                    <a:pt x="220520" y="352816"/>
                  </a:lnTo>
                  <a:cubicBezTo>
                    <a:pt x="257104" y="301834"/>
                    <a:pt x="217735" y="299331"/>
                    <a:pt x="210957" y="299331"/>
                  </a:cubicBezTo>
                  <a:cubicBezTo>
                    <a:pt x="204179" y="299424"/>
                    <a:pt x="164810" y="301834"/>
                    <a:pt x="201393" y="352816"/>
                  </a:cubicBezTo>
                  <a:lnTo>
                    <a:pt x="183566" y="435499"/>
                  </a:lnTo>
                  <a:lnTo>
                    <a:pt x="0" y="435499"/>
                  </a:lnTo>
                  <a:lnTo>
                    <a:pt x="0" y="376082"/>
                  </a:lnTo>
                  <a:cubicBezTo>
                    <a:pt x="0" y="363754"/>
                    <a:pt x="5478" y="351703"/>
                    <a:pt x="15135" y="343824"/>
                  </a:cubicBezTo>
                  <a:cubicBezTo>
                    <a:pt x="68988" y="299609"/>
                    <a:pt x="127113" y="270318"/>
                    <a:pt x="138905" y="264478"/>
                  </a:cubicBezTo>
                  <a:cubicBezTo>
                    <a:pt x="140112" y="263829"/>
                    <a:pt x="141040" y="262532"/>
                    <a:pt x="141040" y="261049"/>
                  </a:cubicBezTo>
                  <a:lnTo>
                    <a:pt x="141040" y="221005"/>
                  </a:lnTo>
                  <a:cubicBezTo>
                    <a:pt x="134726" y="210067"/>
                    <a:pt x="130641" y="198573"/>
                    <a:pt x="128970" y="188191"/>
                  </a:cubicBezTo>
                  <a:cubicBezTo>
                    <a:pt x="124420" y="187820"/>
                    <a:pt x="118385" y="181424"/>
                    <a:pt x="111792" y="158436"/>
                  </a:cubicBezTo>
                  <a:cubicBezTo>
                    <a:pt x="103528" y="128867"/>
                    <a:pt x="111328" y="123120"/>
                    <a:pt x="118942" y="123120"/>
                  </a:cubicBezTo>
                  <a:cubicBezTo>
                    <a:pt x="114856" y="105786"/>
                    <a:pt x="104643" y="45813"/>
                    <a:pt x="149397" y="18560"/>
                  </a:cubicBezTo>
                  <a:cubicBezTo>
                    <a:pt x="149397" y="18560"/>
                    <a:pt x="140112" y="10960"/>
                    <a:pt x="140854" y="207"/>
                  </a:cubicBezTo>
                  <a:close/>
                </a:path>
              </a:pathLst>
            </a:custGeom>
            <a:solidFill>
              <a:schemeClr val="bg1"/>
            </a:solidFill>
            <a:ln>
              <a:noFill/>
            </a:ln>
          </p:spPr>
          <p:txBody>
            <a:bodyPr wrap="square" lIns="91440" tIns="45720" rIns="91440" bIns="45720"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sz="1300">
                <a:latin typeface="思源黑体 CN Light" panose="020B0300000000000000" pitchFamily="34" charset="-122"/>
                <a:ea typeface="思源黑体 CN Light" panose="020B0300000000000000" pitchFamily="34" charset="-122"/>
                <a:cs typeface="+mn-ea"/>
                <a:sym typeface="+mn-lt"/>
              </a:endParaRPr>
            </a:p>
          </p:txBody>
        </p:sp>
        <p:grpSp>
          <p:nvGrpSpPr>
            <p:cNvPr id="5" name="组合 4"/>
            <p:cNvGrpSpPr/>
            <p:nvPr/>
          </p:nvGrpSpPr>
          <p:grpSpPr>
            <a:xfrm>
              <a:off x="784" y="1411"/>
              <a:ext cx="16959" cy="7939"/>
              <a:chOff x="784" y="1736"/>
              <a:chExt cx="16959" cy="7939"/>
            </a:xfrm>
          </p:grpSpPr>
          <p:cxnSp>
            <p:nvCxnSpPr>
              <p:cNvPr id="9" name="ï$1îḋe"/>
              <p:cNvCxnSpPr/>
              <p:nvPr>
                <p:custDataLst>
                  <p:tags r:id="rId5"/>
                </p:custDataLst>
              </p:nvPr>
            </p:nvCxnSpPr>
            <p:spPr>
              <a:xfrm>
                <a:off x="6854" y="7383"/>
                <a:ext cx="0" cy="2292"/>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 name="íšḻidê"/>
              <p:cNvCxnSpPr/>
              <p:nvPr>
                <p:custDataLst>
                  <p:tags r:id="rId6"/>
                </p:custDataLst>
              </p:nvPr>
            </p:nvCxnSpPr>
            <p:spPr>
              <a:xfrm>
                <a:off x="12789" y="7383"/>
                <a:ext cx="0" cy="2292"/>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a:xfrm>
                <a:off x="784" y="2165"/>
                <a:ext cx="6226" cy="5293"/>
                <a:chOff x="497743" y="1374849"/>
                <a:chExt cx="3953381" cy="3361230"/>
              </a:xfrm>
            </p:grpSpPr>
            <p:sp>
              <p:nvSpPr>
                <p:cNvPr id="29" name="íŝḻíďé"/>
                <p:cNvSpPr/>
                <p:nvPr>
                  <p:custDataLst>
                    <p:tags r:id="rId7"/>
                  </p:custDataLst>
                </p:nvPr>
              </p:nvSpPr>
              <p:spPr>
                <a:xfrm>
                  <a:off x="2071163" y="1374849"/>
                  <a:ext cx="805847" cy="797179"/>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90000"/>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01</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27" name="ïṥļíďè"/>
                <p:cNvSpPr/>
                <p:nvPr>
                  <p:custDataLst>
                    <p:tags r:id="rId8"/>
                  </p:custDataLst>
                </p:nvPr>
              </p:nvSpPr>
              <p:spPr bwMode="auto">
                <a:xfrm>
                  <a:off x="497743" y="3079811"/>
                  <a:ext cx="3953381" cy="16562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dirty="0">
                      <a:latin typeface="思源黑体 CN Light" panose="020B0300000000000000" pitchFamily="34" charset="-122"/>
                      <a:ea typeface="思源黑体 CN Light" panose="020B0300000000000000" pitchFamily="34" charset="-122"/>
                      <a:sym typeface="+mn-ea"/>
                    </a:rPr>
                    <a:t>通过集成的先进传感器，我们的设备能实时监测室内环境质量并自动调整香氛释放，保证用户享受到最适宜的香氛浓度和品质。</a:t>
                  </a:r>
                  <a:endParaRPr lang="zh-CN" altLang="en-US" dirty="0">
                    <a:latin typeface="思源黑体 CN Light" panose="020B0300000000000000" pitchFamily="34" charset="-122"/>
                    <a:ea typeface="思源黑体 CN Light" panose="020B0300000000000000" pitchFamily="34" charset="-122"/>
                    <a:sym typeface="+mn-ea"/>
                  </a:endParaRPr>
                </a:p>
                <a:p>
                  <a:pPr algn="ctr">
                    <a:lnSpc>
                      <a:spcPct val="130000"/>
                    </a:lnSpc>
                  </a:pPr>
                  <a:endParaRPr lang="zh-CN" altLang="en-US" dirty="0">
                    <a:solidFill>
                      <a:schemeClr val="tx1"/>
                    </a:solidFill>
                    <a:latin typeface="思源黑体 CN Light" panose="020B0300000000000000" pitchFamily="34" charset="-122"/>
                    <a:ea typeface="思源黑体 CN Light" panose="020B0300000000000000" pitchFamily="34" charset="-122"/>
                    <a:cs typeface="+mn-ea"/>
                    <a:sym typeface="+mn-ea"/>
                  </a:endParaRPr>
                </a:p>
              </p:txBody>
            </p:sp>
            <p:sp>
              <p:nvSpPr>
                <p:cNvPr id="28" name="iṣľiḋe"/>
                <p:cNvSpPr txBox="1"/>
                <p:nvPr>
                  <p:custDataLst>
                    <p:tags r:id="rId9"/>
                  </p:custDataLst>
                </p:nvPr>
              </p:nvSpPr>
              <p:spPr bwMode="auto">
                <a:xfrm>
                  <a:off x="679372" y="2396713"/>
                  <a:ext cx="3528885" cy="44658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0000"/>
                    </a:lnSpc>
                  </a:pPr>
                  <a:r>
                    <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rPr>
                    <a:t>智能环境感应与实时调节</a:t>
                  </a:r>
                  <a:endPar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endParaRPr>
                </a:p>
              </p:txBody>
            </p:sp>
          </p:grpSp>
          <p:grpSp>
            <p:nvGrpSpPr>
              <p:cNvPr id="12" name="组合 11"/>
              <p:cNvGrpSpPr/>
              <p:nvPr/>
            </p:nvGrpSpPr>
            <p:grpSpPr>
              <a:xfrm>
                <a:off x="7344" y="1985"/>
                <a:ext cx="4889" cy="6157"/>
                <a:chOff x="4663312" y="1260273"/>
                <a:chExt cx="3104480" cy="3910227"/>
              </a:xfrm>
            </p:grpSpPr>
            <p:sp>
              <p:nvSpPr>
                <p:cNvPr id="24" name="îsḻiďê"/>
                <p:cNvSpPr/>
                <p:nvPr>
                  <p:custDataLst>
                    <p:tags r:id="rId10"/>
                  </p:custDataLst>
                </p:nvPr>
              </p:nvSpPr>
              <p:spPr>
                <a:xfrm>
                  <a:off x="5802442" y="1260273"/>
                  <a:ext cx="1205237" cy="1026774"/>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02</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22" name="íṧḷîďé"/>
                <p:cNvSpPr/>
                <p:nvPr>
                  <p:custDataLst>
                    <p:tags r:id="rId11"/>
                  </p:custDataLst>
                </p:nvPr>
              </p:nvSpPr>
              <p:spPr bwMode="auto">
                <a:xfrm>
                  <a:off x="4663312" y="3333299"/>
                  <a:ext cx="3104480" cy="1837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p>
                  <a:pPr algn="ctr">
                    <a:lnSpc>
                      <a:spcPct val="150000"/>
                    </a:lnSpc>
                  </a:pPr>
                  <a:r>
                    <a:rPr lang="zh-CN" altLang="en-US" dirty="0">
                      <a:latin typeface="思源黑体 CN Light" panose="020B0300000000000000" pitchFamily="34" charset="-122"/>
                      <a:ea typeface="思源黑体 CN Light" panose="020B0300000000000000" pitchFamily="34" charset="-122"/>
                      <a:sym typeface="+mn-ea"/>
                    </a:rPr>
                    <a:t>我们的个性化香氛控制设备让每位用户从丰富的香氛库中进行挑选，轻松定制属于自己的独特香氛环境。无论是清新、舒缓还是活力充沛的气息</a:t>
                  </a:r>
                  <a:endParaRPr lang="zh-CN" altLang="en-US" dirty="0">
                    <a:solidFill>
                      <a:schemeClr val="tx1"/>
                    </a:solidFill>
                    <a:latin typeface="思源黑体 CN Light" panose="020B0300000000000000" pitchFamily="34" charset="-122"/>
                    <a:ea typeface="思源黑体 CN Light" panose="020B0300000000000000" pitchFamily="34" charset="-122"/>
                    <a:cs typeface="+mn-ea"/>
                    <a:sym typeface="+mn-ea"/>
                  </a:endParaRPr>
                </a:p>
              </p:txBody>
            </p:sp>
            <p:sp>
              <p:nvSpPr>
                <p:cNvPr id="23" name="îşḷîḍè"/>
                <p:cNvSpPr txBox="1"/>
                <p:nvPr>
                  <p:custDataLst>
                    <p:tags r:id="rId12"/>
                  </p:custDataLst>
                </p:nvPr>
              </p:nvSpPr>
              <p:spPr bwMode="auto">
                <a:xfrm>
                  <a:off x="4705760" y="2633479"/>
                  <a:ext cx="3062029" cy="4466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0000"/>
                    </a:lnSpc>
                  </a:pPr>
                  <a:r>
                    <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rPr>
                    <a:t>满足每位用户的专属偏好</a:t>
                  </a:r>
                  <a:endPar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endParaRPr>
                </a:p>
              </p:txBody>
            </p:sp>
          </p:grpSp>
          <p:grpSp>
            <p:nvGrpSpPr>
              <p:cNvPr id="14" name="组合 13"/>
              <p:cNvGrpSpPr/>
              <p:nvPr/>
            </p:nvGrpSpPr>
            <p:grpSpPr>
              <a:xfrm>
                <a:off x="12444" y="1736"/>
                <a:ext cx="5299" cy="6154"/>
                <a:chOff x="7952915" y="1102038"/>
                <a:chExt cx="3365482" cy="3908345"/>
              </a:xfrm>
            </p:grpSpPr>
            <p:sp>
              <p:nvSpPr>
                <p:cNvPr id="17" name="î$1íḑé"/>
                <p:cNvSpPr/>
                <p:nvPr>
                  <p:custDataLst>
                    <p:tags r:id="rId13"/>
                  </p:custDataLst>
                </p:nvPr>
              </p:nvSpPr>
              <p:spPr>
                <a:xfrm>
                  <a:off x="8937040" y="1102038"/>
                  <a:ext cx="1178305" cy="1099185"/>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03</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19" name="ïślïdê"/>
                <p:cNvSpPr/>
                <p:nvPr>
                  <p:custDataLst>
                    <p:tags r:id="rId14"/>
                  </p:custDataLst>
                </p:nvPr>
              </p:nvSpPr>
              <p:spPr bwMode="auto">
                <a:xfrm>
                  <a:off x="7952915" y="3493795"/>
                  <a:ext cx="3146246" cy="151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p>
                  <a:pPr algn="ctr">
                    <a:lnSpc>
                      <a:spcPct val="150000"/>
                    </a:lnSpc>
                  </a:pPr>
                  <a:r>
                    <a:rPr lang="zh-CN" altLang="en-US" dirty="0">
                      <a:latin typeface="思源黑体 CN Light" panose="020B0300000000000000" pitchFamily="34" charset="-122"/>
                      <a:ea typeface="思源黑体 CN Light" panose="020B0300000000000000" pitchFamily="34" charset="-122"/>
                      <a:sym typeface="+mn-ea"/>
                    </a:rPr>
                    <a:t>设备完美支持主流智能家居平台，使用户可以方便地通过智能设备进行交互和控制。</a:t>
                  </a:r>
                  <a:endParaRPr lang="zh-CN" altLang="en-US" dirty="0">
                    <a:latin typeface="思源黑体 CN Light" panose="020B0300000000000000" pitchFamily="34" charset="-122"/>
                    <a:ea typeface="思源黑体 CN Light" panose="020B0300000000000000" pitchFamily="34" charset="-122"/>
                    <a:sym typeface="+mn-ea"/>
                  </a:endParaRPr>
                </a:p>
              </p:txBody>
            </p:sp>
            <p:sp>
              <p:nvSpPr>
                <p:cNvPr id="20" name="isľiďe"/>
                <p:cNvSpPr txBox="1"/>
                <p:nvPr>
                  <p:custDataLst>
                    <p:tags r:id="rId15"/>
                  </p:custDataLst>
                </p:nvPr>
              </p:nvSpPr>
              <p:spPr bwMode="auto">
                <a:xfrm>
                  <a:off x="8171455" y="2633233"/>
                  <a:ext cx="3146942" cy="44662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0000"/>
                    </a:lnSpc>
                  </a:pPr>
                  <a:r>
                    <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rPr>
                    <a:t>优化的智能家居集成与控制便捷性</a:t>
                  </a:r>
                  <a:endPar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03</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运营模式</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24" grpId="0" bldLvl="0" animBg="1"/>
      <p:bldP spid="26" grpId="0" bldLvl="0" animBg="1"/>
      <p:bldP spid="27" grpId="0" bldLvl="0" animBg="1"/>
      <p:bldP spid="28" grpId="0" bldLvl="0" animBg="1"/>
      <p:bldP spid="29" grpId="0"/>
      <p:bldP spid="31" grpId="0"/>
      <p:bldP spid="32"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7785978" y="1130300"/>
            <a:ext cx="3732921" cy="271336"/>
          </a:xfrm>
          <a:prstGeom prst="rect">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 name="文本框 4"/>
          <p:cNvSpPr txBox="1"/>
          <p:nvPr/>
        </p:nvSpPr>
        <p:spPr>
          <a:xfrm>
            <a:off x="839006" y="1416678"/>
            <a:ext cx="6304178" cy="645160"/>
          </a:xfrm>
          <a:prstGeom prst="rect">
            <a:avLst/>
          </a:prstGeom>
          <a:noFill/>
          <a:ln>
            <a:noFill/>
          </a:ln>
        </p:spPr>
        <p:txBody>
          <a:bodyPr wrap="square" lIns="91440" tIns="45720" rIns="91440" bIns="45720" anchor="ctr" anchorCtr="0">
            <a:spAutoFit/>
          </a:bodyPr>
          <a:lstStyle/>
          <a:p>
            <a:pPr marL="0" marR="0" lvl="0" indent="0" defTabSz="913765" rtl="0" eaLnBrk="1" fontAlgn="auto" latinLnBrk="0" hangingPunct="1">
              <a:lnSpc>
                <a:spcPct val="100000"/>
              </a:lnSpc>
              <a:spcBef>
                <a:spcPts val="0"/>
              </a:spcBef>
              <a:spcAft>
                <a:spcPts val="0"/>
              </a:spcAft>
              <a:buClrTx/>
              <a:buSzPct val="25000"/>
              <a:buFontTx/>
              <a:buNone/>
              <a:defRPr/>
            </a:pPr>
            <a:r>
              <a:rPr kumimoji="0" lang="zh-CN" altLang="en-US" sz="36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产品策略</a:t>
            </a:r>
            <a:endParaRPr kumimoji="0" lang="zh-CN" altLang="en-US" sz="36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矩形 5"/>
          <p:cNvSpPr/>
          <p:nvPr/>
        </p:nvSpPr>
        <p:spPr>
          <a:xfrm flipH="1">
            <a:off x="838835" y="2272030"/>
            <a:ext cx="5553710" cy="975995"/>
          </a:xfrm>
          <a:prstGeom prst="rect">
            <a:avLst/>
          </a:prstGeom>
          <a:ln>
            <a:noFill/>
          </a:ln>
        </p:spPr>
        <p:txBody>
          <a:bodyPr wrap="square" lIns="91440" tIns="45720" rIns="91440" bIns="45720" anchor="t">
            <a:spAutoFit/>
          </a:bodyPr>
          <a:lstStyle/>
          <a:p>
            <a:pPr defTabSz="913765">
              <a:lnSpc>
                <a:spcPct val="120000"/>
              </a:lnSpc>
            </a:pPr>
            <a:r>
              <a:rPr lang="en-US" altLang="zh-CN" sz="14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    </a:t>
            </a:r>
            <a:r>
              <a:rPr lang="zh-CN" altLang="en-US" sz="1600" dirty="0">
                <a:solidFill>
                  <a:schemeClr val="tx1"/>
                </a:solidFill>
                <a:latin typeface="华文楷体" panose="02010600040101010101" charset="-122"/>
                <a:ea typeface="华文楷体" panose="02010600040101010101" charset="-122"/>
                <a:cs typeface="华文楷体" panose="02010600040101010101" charset="-122"/>
                <a:sym typeface="思源黑体 CN Medium" panose="020B0600000000000000" pitchFamily="34" charset="-122"/>
              </a:rPr>
              <a:t>个性化香氛控制设备将对市场进行划分，2023年将在南昌市进行推广，预计未来将推广至江西省，乃至覆盖江西周边省份，走向全国。</a:t>
            </a:r>
            <a:endParaRPr lang="zh-CN" altLang="en-US" sz="1600" dirty="0">
              <a:solidFill>
                <a:schemeClr val="tx1"/>
              </a:solidFill>
              <a:latin typeface="华文楷体" panose="02010600040101010101" charset="-122"/>
              <a:ea typeface="华文楷体" panose="02010600040101010101" charset="-122"/>
              <a:cs typeface="华文楷体" panose="02010600040101010101" charset="-122"/>
              <a:sym typeface="思源黑体 CN Medium" panose="020B0600000000000000" pitchFamily="34" charset="-122"/>
            </a:endParaRPr>
          </a:p>
        </p:txBody>
      </p:sp>
      <p:sp>
        <p:nvSpPr>
          <p:cNvPr id="14" name="文本框 13"/>
          <p:cNvSpPr txBox="1"/>
          <p:nvPr>
            <p:custDataLst>
              <p:tags r:id="rId1"/>
            </p:custDataLst>
          </p:nvPr>
        </p:nvSpPr>
        <p:spPr>
          <a:xfrm>
            <a:off x="1512786" y="4884326"/>
            <a:ext cx="4782839" cy="368300"/>
          </a:xfrm>
          <a:prstGeom prst="rect">
            <a:avLst/>
          </a:prstGeom>
          <a:noFill/>
          <a:ln>
            <a:noFill/>
          </a:ln>
        </p:spPr>
        <p:txBody>
          <a:bodyPr wrap="square" lIns="91440" tIns="45720" rIns="91440" bIns="45720" anchor="ctr" anchorCtr="0">
            <a:spAutoFit/>
          </a:bodyPr>
          <a:lstStyle/>
          <a:p>
            <a:pPr marR="0" lvl="0" defTabSz="913765" rtl="0" eaLnBrk="1" fontAlgn="auto" latinLnBrk="0" hangingPunct="1">
              <a:lnSpc>
                <a:spcPct val="100000"/>
              </a:lnSpc>
              <a:spcBef>
                <a:spcPts val="0"/>
              </a:spcBef>
              <a:spcAft>
                <a:spcPts val="0"/>
              </a:spcAft>
              <a:buClrTx/>
              <a:buSzPct val="25000"/>
              <a:defRPr/>
            </a:pPr>
            <a:r>
              <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产品线拓展</a:t>
            </a:r>
            <a:endPar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矩形 14"/>
          <p:cNvSpPr/>
          <p:nvPr>
            <p:custDataLst>
              <p:tags r:id="rId2"/>
            </p:custDataLst>
          </p:nvPr>
        </p:nvSpPr>
        <p:spPr>
          <a:xfrm flipH="1">
            <a:off x="1512570" y="5320030"/>
            <a:ext cx="5156200" cy="312420"/>
          </a:xfrm>
          <a:prstGeom prst="rect">
            <a:avLst/>
          </a:prstGeom>
          <a:ln>
            <a:noFill/>
          </a:ln>
        </p:spPr>
        <p:txBody>
          <a:bodyPr wrap="square" lIns="91440" tIns="45720" rIns="91440" bIns="45720" anchor="t">
            <a:spAutoFit/>
          </a:bodyPr>
          <a:lstStyle/>
          <a:p>
            <a:pPr defTabSz="913765">
              <a:lnSpc>
                <a:spcPct val="120000"/>
              </a:lnSpc>
            </a:pPr>
            <a:r>
              <a:rPr lang="zh-CN" altLang="en-US" sz="12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针对不同场合和需求的香氛套装，如办公室专用、卧室专用、聚会专用等</a:t>
            </a:r>
            <a:endParaRPr lang="zh-CN" altLang="en-US" sz="12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矩形 16"/>
          <p:cNvSpPr/>
          <p:nvPr>
            <p:custDataLst>
              <p:tags r:id="rId3"/>
            </p:custDataLst>
          </p:nvPr>
        </p:nvSpPr>
        <p:spPr>
          <a:xfrm>
            <a:off x="994525" y="5060795"/>
            <a:ext cx="387212" cy="387210"/>
          </a:xfrm>
          <a:prstGeom prst="rect">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任意多边形 25"/>
          <p:cNvSpPr/>
          <p:nvPr>
            <p:custDataLst>
              <p:tags r:id="rId4"/>
            </p:custDataLst>
          </p:nvPr>
        </p:nvSpPr>
        <p:spPr bwMode="auto">
          <a:xfrm>
            <a:off x="1098541" y="5187208"/>
            <a:ext cx="179180" cy="134384"/>
          </a:xfrm>
          <a:custGeom>
            <a:avLst/>
            <a:gdLst>
              <a:gd name="connsiteX0" fmla="*/ 534008 w 533400"/>
              <a:gd name="connsiteY0" fmla="*/ 621 h 400050"/>
              <a:gd name="connsiteX1" fmla="*/ 534008 w 533400"/>
              <a:gd name="connsiteY1" fmla="*/ 400671 h 400050"/>
              <a:gd name="connsiteX2" fmla="*/ 608 w 533400"/>
              <a:gd name="connsiteY2" fmla="*/ 400671 h 400050"/>
              <a:gd name="connsiteX3" fmla="*/ 608 w 533400"/>
              <a:gd name="connsiteY3" fmla="*/ 621 h 400050"/>
              <a:gd name="connsiteX4" fmla="*/ 534008 w 533400"/>
              <a:gd name="connsiteY4" fmla="*/ 621 h 400050"/>
              <a:gd name="connsiteX5" fmla="*/ 375607 w 533400"/>
              <a:gd name="connsiteY5" fmla="*/ 172071 h 400050"/>
              <a:gd name="connsiteX6" fmla="*/ 247401 w 533400"/>
              <a:gd name="connsiteY6" fmla="*/ 341616 h 400050"/>
              <a:gd name="connsiteX7" fmla="*/ 139768 w 533400"/>
              <a:gd name="connsiteY7" fmla="*/ 235317 h 400050"/>
              <a:gd name="connsiteX8" fmla="*/ 19658 w 533400"/>
              <a:gd name="connsiteY8" fmla="*/ 381621 h 400050"/>
              <a:gd name="connsiteX9" fmla="*/ 514958 w 533400"/>
              <a:gd name="connsiteY9" fmla="*/ 381621 h 400050"/>
              <a:gd name="connsiteX10" fmla="*/ 375607 w 533400"/>
              <a:gd name="connsiteY10" fmla="*/ 172071 h 400050"/>
              <a:gd name="connsiteX11" fmla="*/ 95858 w 533400"/>
              <a:gd name="connsiteY11" fmla="*/ 57771 h 400050"/>
              <a:gd name="connsiteX12" fmla="*/ 57758 w 533400"/>
              <a:gd name="connsiteY12" fmla="*/ 95871 h 400050"/>
              <a:gd name="connsiteX13" fmla="*/ 95858 w 533400"/>
              <a:gd name="connsiteY13" fmla="*/ 133971 h 400050"/>
              <a:gd name="connsiteX14" fmla="*/ 133958 w 533400"/>
              <a:gd name="connsiteY14" fmla="*/ 95871 h 400050"/>
              <a:gd name="connsiteX15" fmla="*/ 95858 w 533400"/>
              <a:gd name="connsiteY15"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33400" h="400050">
                <a:moveTo>
                  <a:pt x="534008" y="621"/>
                </a:moveTo>
                <a:lnTo>
                  <a:pt x="534008" y="400671"/>
                </a:lnTo>
                <a:lnTo>
                  <a:pt x="608" y="400671"/>
                </a:lnTo>
                <a:lnTo>
                  <a:pt x="608" y="621"/>
                </a:lnTo>
                <a:lnTo>
                  <a:pt x="534008" y="621"/>
                </a:lnTo>
                <a:close/>
                <a:moveTo>
                  <a:pt x="375607" y="172071"/>
                </a:moveTo>
                <a:lnTo>
                  <a:pt x="247401" y="341616"/>
                </a:lnTo>
                <a:lnTo>
                  <a:pt x="139768" y="235317"/>
                </a:lnTo>
                <a:lnTo>
                  <a:pt x="19658" y="381621"/>
                </a:lnTo>
                <a:lnTo>
                  <a:pt x="514958" y="381621"/>
                </a:lnTo>
                <a:lnTo>
                  <a:pt x="375607" y="172071"/>
                </a:ln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文本框 8"/>
          <p:cNvSpPr txBox="1"/>
          <p:nvPr>
            <p:custDataLst>
              <p:tags r:id="rId5"/>
            </p:custDataLst>
          </p:nvPr>
        </p:nvSpPr>
        <p:spPr>
          <a:xfrm>
            <a:off x="1455001" y="3639080"/>
            <a:ext cx="4782839" cy="368300"/>
          </a:xfrm>
          <a:prstGeom prst="rect">
            <a:avLst/>
          </a:prstGeom>
          <a:noFill/>
          <a:ln>
            <a:noFill/>
          </a:ln>
        </p:spPr>
        <p:txBody>
          <a:bodyPr wrap="square" lIns="91440" tIns="45720" rIns="91440" bIns="45720" anchor="ctr" anchorCtr="0">
            <a:spAutoFit/>
          </a:bodyPr>
          <a:lstStyle/>
          <a:p>
            <a:pPr marR="0" lvl="0" defTabSz="913765" rtl="0" eaLnBrk="1" fontAlgn="auto" latinLnBrk="0" hangingPunct="1">
              <a:lnSpc>
                <a:spcPct val="100000"/>
              </a:lnSpc>
              <a:spcBef>
                <a:spcPts val="0"/>
              </a:spcBef>
              <a:spcAft>
                <a:spcPts val="0"/>
              </a:spcAft>
              <a:buClrTx/>
              <a:buSzPct val="25000"/>
              <a:defRPr/>
            </a:pPr>
            <a:r>
              <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产品差异化</a:t>
            </a:r>
            <a:endPar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矩形 9"/>
          <p:cNvSpPr/>
          <p:nvPr>
            <p:custDataLst>
              <p:tags r:id="rId6"/>
            </p:custDataLst>
          </p:nvPr>
        </p:nvSpPr>
        <p:spPr>
          <a:xfrm flipH="1">
            <a:off x="1454785" y="4007485"/>
            <a:ext cx="5213985" cy="533400"/>
          </a:xfrm>
          <a:prstGeom prst="rect">
            <a:avLst/>
          </a:prstGeom>
          <a:ln>
            <a:noFill/>
          </a:ln>
        </p:spPr>
        <p:txBody>
          <a:bodyPr wrap="square" lIns="91440" tIns="45720" rIns="91440" bIns="45720" anchor="t">
            <a:spAutoFit/>
          </a:bodyPr>
          <a:lstStyle/>
          <a:p>
            <a:pPr defTabSz="913765">
              <a:lnSpc>
                <a:spcPct val="120000"/>
              </a:lnSpc>
            </a:pPr>
            <a:r>
              <a:rPr lang="zh-CN" altLang="en-US" sz="12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通过宣传产品能够根据用户的生理数据调节香氛，展示其对提升生活质量和健康管理的积极作用。</a:t>
            </a:r>
            <a:endParaRPr lang="zh-CN" altLang="en-US" sz="12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矩形 11"/>
          <p:cNvSpPr/>
          <p:nvPr>
            <p:custDataLst>
              <p:tags r:id="rId7"/>
            </p:custDataLst>
          </p:nvPr>
        </p:nvSpPr>
        <p:spPr>
          <a:xfrm>
            <a:off x="994525" y="3814982"/>
            <a:ext cx="387212" cy="387210"/>
          </a:xfrm>
          <a:prstGeom prst="rect">
            <a:avLst/>
          </a:prstGeom>
          <a:solidFill>
            <a:schemeClr val="accent3"/>
          </a:solidFill>
          <a:ln w="12700" cap="rnd">
            <a:noFill/>
            <a:prstDash val="solid"/>
            <a:rou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任意多边形 31"/>
          <p:cNvSpPr/>
          <p:nvPr>
            <p:custDataLst>
              <p:tags r:id="rId8"/>
            </p:custDataLst>
          </p:nvPr>
        </p:nvSpPr>
        <p:spPr bwMode="auto">
          <a:xfrm>
            <a:off x="1098541" y="3926997"/>
            <a:ext cx="179180" cy="163181"/>
          </a:xfrm>
          <a:custGeom>
            <a:avLst/>
            <a:gdLst>
              <a:gd name="connsiteX0" fmla="*/ 125329 w 533400"/>
              <a:gd name="connsiteY0" fmla="*/ 229221 h 485775"/>
              <a:gd name="connsiteX1" fmla="*/ 125329 w 533400"/>
              <a:gd name="connsiteY1" fmla="*/ 276846 h 485775"/>
              <a:gd name="connsiteX2" fmla="*/ 144379 w 533400"/>
              <a:gd name="connsiteY2" fmla="*/ 276846 h 485775"/>
              <a:gd name="connsiteX3" fmla="*/ 144379 w 533400"/>
              <a:gd name="connsiteY3" fmla="*/ 229221 h 485775"/>
              <a:gd name="connsiteX4" fmla="*/ 392029 w 533400"/>
              <a:gd name="connsiteY4" fmla="*/ 229221 h 485775"/>
              <a:gd name="connsiteX5" fmla="*/ 392029 w 533400"/>
              <a:gd name="connsiteY5" fmla="*/ 276846 h 485775"/>
              <a:gd name="connsiteX6" fmla="*/ 411079 w 533400"/>
              <a:gd name="connsiteY6" fmla="*/ 276846 h 485775"/>
              <a:gd name="connsiteX7" fmla="*/ 411079 w 533400"/>
              <a:gd name="connsiteY7" fmla="*/ 229221 h 485775"/>
              <a:gd name="connsiteX8" fmla="*/ 534904 w 533400"/>
              <a:gd name="connsiteY8" fmla="*/ 229221 h 485775"/>
              <a:gd name="connsiteX9" fmla="*/ 534904 w 533400"/>
              <a:gd name="connsiteY9" fmla="*/ 486396 h 485775"/>
              <a:gd name="connsiteX10" fmla="*/ 1504 w 533400"/>
              <a:gd name="connsiteY10" fmla="*/ 486396 h 485775"/>
              <a:gd name="connsiteX11" fmla="*/ 1504 w 533400"/>
              <a:gd name="connsiteY11" fmla="*/ 229221 h 485775"/>
              <a:gd name="connsiteX12" fmla="*/ 125329 w 533400"/>
              <a:gd name="connsiteY12" fmla="*/ 229221 h 485775"/>
              <a:gd name="connsiteX13" fmla="*/ 411079 w 533400"/>
              <a:gd name="connsiteY13" fmla="*/ 621 h 485775"/>
              <a:gd name="connsiteX14" fmla="*/ 411079 w 533400"/>
              <a:gd name="connsiteY14" fmla="*/ 114921 h 485775"/>
              <a:gd name="connsiteX15" fmla="*/ 534904 w 533400"/>
              <a:gd name="connsiteY15" fmla="*/ 114921 h 485775"/>
              <a:gd name="connsiteX16" fmla="*/ 534904 w 533400"/>
              <a:gd name="connsiteY16" fmla="*/ 210171 h 485775"/>
              <a:gd name="connsiteX17" fmla="*/ 1504 w 533400"/>
              <a:gd name="connsiteY17" fmla="*/ 210171 h 485775"/>
              <a:gd name="connsiteX18" fmla="*/ 1504 w 533400"/>
              <a:gd name="connsiteY18" fmla="*/ 114921 h 485775"/>
              <a:gd name="connsiteX19" fmla="*/ 125329 w 533400"/>
              <a:gd name="connsiteY19" fmla="*/ 114921 h 485775"/>
              <a:gd name="connsiteX20" fmla="*/ 125329 w 533400"/>
              <a:gd name="connsiteY20" fmla="*/ 621 h 485775"/>
              <a:gd name="connsiteX21" fmla="*/ 411079 w 533400"/>
              <a:gd name="connsiteY21" fmla="*/ 621 h 485775"/>
              <a:gd name="connsiteX22" fmla="*/ 392029 w 533400"/>
              <a:gd name="connsiteY22" fmla="*/ 19671 h 485775"/>
              <a:gd name="connsiteX23" fmla="*/ 144379 w 533400"/>
              <a:gd name="connsiteY23" fmla="*/ 19671 h 485775"/>
              <a:gd name="connsiteX24" fmla="*/ 144379 w 533400"/>
              <a:gd name="connsiteY24" fmla="*/ 114921 h 485775"/>
              <a:gd name="connsiteX25" fmla="*/ 392029 w 533400"/>
              <a:gd name="connsiteY25" fmla="*/ 114921 h 485775"/>
              <a:gd name="connsiteX26" fmla="*/ 392029 w 533400"/>
              <a:gd name="connsiteY26" fmla="*/ 19671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33400" h="485775">
                <a:moveTo>
                  <a:pt x="125329" y="229221"/>
                </a:moveTo>
                <a:lnTo>
                  <a:pt x="125329" y="276846"/>
                </a:lnTo>
                <a:lnTo>
                  <a:pt x="144379" y="276846"/>
                </a:lnTo>
                <a:lnTo>
                  <a:pt x="144379" y="229221"/>
                </a:lnTo>
                <a:lnTo>
                  <a:pt x="392029" y="229221"/>
                </a:lnTo>
                <a:lnTo>
                  <a:pt x="392029" y="276846"/>
                </a:lnTo>
                <a:lnTo>
                  <a:pt x="411079" y="276846"/>
                </a:lnTo>
                <a:lnTo>
                  <a:pt x="411079" y="229221"/>
                </a:lnTo>
                <a:lnTo>
                  <a:pt x="534904" y="229221"/>
                </a:lnTo>
                <a:lnTo>
                  <a:pt x="534904" y="486396"/>
                </a:lnTo>
                <a:lnTo>
                  <a:pt x="1504" y="486396"/>
                </a:lnTo>
                <a:lnTo>
                  <a:pt x="1504" y="229221"/>
                </a:lnTo>
                <a:lnTo>
                  <a:pt x="125329" y="229221"/>
                </a:lnTo>
                <a:close/>
                <a:moveTo>
                  <a:pt x="411079" y="621"/>
                </a:moveTo>
                <a:lnTo>
                  <a:pt x="411079" y="114921"/>
                </a:lnTo>
                <a:lnTo>
                  <a:pt x="534904" y="114921"/>
                </a:lnTo>
                <a:lnTo>
                  <a:pt x="534904" y="210171"/>
                </a:lnTo>
                <a:lnTo>
                  <a:pt x="1504" y="210171"/>
                </a:lnTo>
                <a:lnTo>
                  <a:pt x="1504" y="114921"/>
                </a:lnTo>
                <a:lnTo>
                  <a:pt x="125329" y="114921"/>
                </a:lnTo>
                <a:lnTo>
                  <a:pt x="125329" y="621"/>
                </a:lnTo>
                <a:lnTo>
                  <a:pt x="411079" y="621"/>
                </a:lnTo>
                <a:close/>
                <a:moveTo>
                  <a:pt x="392029" y="19671"/>
                </a:moveTo>
                <a:lnTo>
                  <a:pt x="144379" y="19671"/>
                </a:lnTo>
                <a:lnTo>
                  <a:pt x="144379" y="114921"/>
                </a:lnTo>
                <a:lnTo>
                  <a:pt x="392029" y="114921"/>
                </a:lnTo>
                <a:lnTo>
                  <a:pt x="392029" y="19671"/>
                </a:ln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9" name="文本框 18"/>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运营模式</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3" grpId="0" bldLvl="0" animBg="1"/>
      <p:bldP spid="5" grpId="0"/>
      <p:bldP spid="6" grpId="0"/>
      <p:bldP spid="14" grpId="0"/>
      <p:bldP spid="15" grpId="0"/>
      <p:bldP spid="17" grpId="0" bldLvl="0" animBg="1"/>
      <p:bldP spid="18" grpId="0" bldLvl="0" animBg="1"/>
      <p:bldP spid="9" grpId="0"/>
      <p:bldP spid="10" grpId="0"/>
      <p:bldP spid="12" grpId="0" bldLvl="0" animBg="1"/>
      <p:bldP spid="13"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p:cNvSpPr/>
          <p:nvPr/>
        </p:nvSpPr>
        <p:spPr>
          <a:xfrm>
            <a:off x="1125220" y="1880235"/>
            <a:ext cx="10035540" cy="3044825"/>
          </a:xfrm>
          <a:prstGeom prst="roundRect">
            <a:avLst>
              <a:gd name="adj" fmla="val 50000"/>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1"/>
          <p:cNvSpPr/>
          <p:nvPr/>
        </p:nvSpPr>
        <p:spPr>
          <a:xfrm>
            <a:off x="1830998" y="2154280"/>
            <a:ext cx="1767363" cy="542973"/>
          </a:xfrm>
          <a:prstGeom prst="roundRect">
            <a:avLst>
              <a:gd name="adj" fmla="val 50000"/>
            </a:avLst>
          </a:prstGeom>
          <a:solidFill>
            <a:schemeClr val="accent5"/>
          </a:solidFill>
          <a:ln w="12700" cap="rnd">
            <a:noFill/>
            <a:prstDash val="solid"/>
            <a:round/>
          </a:ln>
          <a:effectLst>
            <a:outerShdw blurRad="254000" dist="127000" algn="ctr" rotWithShape="0">
              <a:schemeClr val="accent5">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全球市场推广</a:t>
            </a:r>
            <a:endPar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1"/>
          <p:cNvSpPr/>
          <p:nvPr/>
        </p:nvSpPr>
        <p:spPr>
          <a:xfrm>
            <a:off x="8582025" y="2154555"/>
            <a:ext cx="1939290" cy="542925"/>
          </a:xfrm>
          <a:prstGeom prst="roundRect">
            <a:avLst>
              <a:gd name="adj" fmla="val 50000"/>
            </a:avLst>
          </a:prstGeom>
          <a:solidFill>
            <a:schemeClr val="accent6"/>
          </a:solidFill>
          <a:ln w="12700" cap="rnd">
            <a:noFill/>
            <a:prstDash val="solid"/>
            <a:rou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优惠活动与促销</a:t>
            </a:r>
            <a:endPar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1"/>
          <p:cNvSpPr/>
          <p:nvPr/>
        </p:nvSpPr>
        <p:spPr>
          <a:xfrm>
            <a:off x="5206604" y="2154280"/>
            <a:ext cx="1767363" cy="542973"/>
          </a:xfrm>
          <a:prstGeom prst="roundRect">
            <a:avLst>
              <a:gd name="adj" fmla="val 50000"/>
            </a:avLst>
          </a:prstGeom>
          <a:solidFill>
            <a:schemeClr val="accent4"/>
          </a:solidFill>
          <a:ln w="12700" cap="rnd">
            <a:noFill/>
            <a:prstDash val="solid"/>
            <a:rou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本地化营销</a:t>
            </a:r>
            <a:r>
              <a:rPr lang="en-US" altLang="zh-CN"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 </a:t>
            </a:r>
            <a:endParaRPr lang="en-US" altLang="zh-CN"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1"/>
          <p:cNvSpPr/>
          <p:nvPr/>
        </p:nvSpPr>
        <p:spPr>
          <a:xfrm flipH="1">
            <a:off x="1459230" y="2787015"/>
            <a:ext cx="2858135" cy="2306955"/>
          </a:xfrm>
          <a:prstGeom prst="rect">
            <a:avLst/>
          </a:prstGeom>
          <a:ln>
            <a:noFill/>
          </a:ln>
        </p:spPr>
        <p:txBody>
          <a:bodyPr wrap="square" lIns="91440" tIns="45720" rIns="91440" bIns="45720" anchor="t">
            <a:spAutoFit/>
          </a:bodyPr>
          <a:lstStyle/>
          <a:p>
            <a:pPr marL="0" marR="0" lvl="0" indent="0" algn="ctr" defTabSz="913765" rtl="0" eaLnBrk="1" fontAlgn="auto" latinLnBrk="0" hangingPunct="1">
              <a:lnSpc>
                <a:spcPct val="150000"/>
              </a:lnSpc>
              <a:spcBef>
                <a:spcPts val="0"/>
              </a:spcBef>
              <a:spcAft>
                <a:spcPts val="0"/>
              </a:spcAft>
              <a:buClrTx/>
              <a:buSzPct val="25000"/>
              <a:buFontTx/>
              <a:buNone/>
              <a:defRPr/>
            </a:pPr>
            <a:r>
              <a:rPr kumimoji="0" lang="zh-CN" altLang="en-US" sz="1600" b="0"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rPr>
              <a:t>利用社交媒体、短视频平台、电商平台等全球性营销渠道，进行广泛的产品宣传和推广。与海内外网红、博主合作，进行产品体验和分享，提升品牌知名度和影响力</a:t>
            </a:r>
            <a:r>
              <a:rPr kumimoji="0" lang="zh-CN" altLang="en-US" sz="1400" b="0"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kumimoji="0" lang="zh-CN" altLang="en-US" sz="1400" b="0"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1"/>
          <p:cNvSpPr/>
          <p:nvPr/>
        </p:nvSpPr>
        <p:spPr>
          <a:xfrm flipH="1">
            <a:off x="4834890" y="2787015"/>
            <a:ext cx="3168015" cy="2306955"/>
          </a:xfrm>
          <a:prstGeom prst="rect">
            <a:avLst/>
          </a:prstGeom>
          <a:ln>
            <a:noFill/>
          </a:ln>
        </p:spPr>
        <p:txBody>
          <a:bodyPr wrap="square" lIns="91440" tIns="45720" rIns="91440" bIns="45720" anchor="t">
            <a:spAutoFit/>
          </a:bodyPr>
          <a:lstStyle/>
          <a:p>
            <a:pPr marL="0" marR="0" lvl="0" algn="ctr" defTabSz="913765" rtl="0" eaLnBrk="1" fontAlgn="auto" latinLnBrk="0" hangingPunct="1">
              <a:lnSpc>
                <a:spcPct val="150000"/>
              </a:lnSpc>
              <a:spcBef>
                <a:spcPts val="0"/>
              </a:spcBef>
              <a:spcAft>
                <a:spcPts val="0"/>
              </a:spcAft>
              <a:buClrTx/>
              <a:buSzPct val="25000"/>
              <a:buFontTx/>
              <a:buNone/>
              <a:defRPr/>
            </a:pPr>
            <a:r>
              <a:rPr kumimoji="0" lang="zh-CN" altLang="en-US" sz="1600" b="0"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rPr>
              <a:t>针对不同国家和地区的文化差异和消费习惯，制定本地化的营销策略。如与当地文化节日、活动相结合，推出特色香氛产品；与当地知名品牌或机构合作，进行联合推广等。</a:t>
            </a:r>
            <a:endParaRPr kumimoji="0" lang="zh-CN" altLang="en-US" sz="1600" b="0"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endParaRPr>
          </a:p>
        </p:txBody>
      </p:sp>
      <p:sp>
        <p:nvSpPr>
          <p:cNvPr id="12" name="1"/>
          <p:cNvSpPr/>
          <p:nvPr/>
        </p:nvSpPr>
        <p:spPr>
          <a:xfrm flipH="1">
            <a:off x="8277225" y="2787015"/>
            <a:ext cx="3153410" cy="1938020"/>
          </a:xfrm>
          <a:prstGeom prst="rect">
            <a:avLst/>
          </a:prstGeom>
          <a:ln>
            <a:noFill/>
          </a:ln>
        </p:spPr>
        <p:txBody>
          <a:bodyPr wrap="square" lIns="91440" tIns="45720" rIns="91440" bIns="45720" anchor="t">
            <a:spAutoFit/>
          </a:bodyPr>
          <a:lstStyle/>
          <a:p>
            <a:pPr marL="0" marR="0" lvl="0" algn="ctr" defTabSz="913765" rtl="0" eaLnBrk="1" fontAlgn="auto" latinLnBrk="0" hangingPunct="1">
              <a:lnSpc>
                <a:spcPct val="150000"/>
              </a:lnSpc>
              <a:spcBef>
                <a:spcPts val="0"/>
              </a:spcBef>
              <a:spcAft>
                <a:spcPts val="0"/>
              </a:spcAft>
              <a:buClrTx/>
              <a:buSzPct val="25000"/>
              <a:buFontTx/>
              <a:buNone/>
              <a:defRPr/>
            </a:pPr>
            <a:r>
              <a:rPr kumimoji="0" lang="zh-CN" altLang="en-US" sz="1600" b="0"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rPr>
              <a:t>定期推出限时优惠、满减、买赠等促销活动，吸引消费者购买。同时，设立会员制度，提供积分抵扣、积分兑换、会员专享优惠等福利，增加用户粘性。</a:t>
            </a:r>
            <a:endParaRPr kumimoji="0" lang="zh-CN" altLang="en-US" sz="1600" b="0"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endParaRPr>
          </a:p>
        </p:txBody>
      </p:sp>
      <p:sp>
        <p:nvSpPr>
          <p:cNvPr id="6" name="1"/>
          <p:cNvSpPr txBox="1"/>
          <p:nvPr/>
        </p:nvSpPr>
        <p:spPr>
          <a:xfrm>
            <a:off x="1807108" y="830857"/>
            <a:ext cx="8565084" cy="583565"/>
          </a:xfrm>
          <a:prstGeom prst="rect">
            <a:avLst/>
          </a:prstGeom>
          <a:noFill/>
          <a:ln>
            <a:noFill/>
          </a:ln>
        </p:spPr>
        <p:txBody>
          <a:bodyPr wrap="square" lIns="91440" tIns="45720" rIns="91440" bIns="45720" anchor="ctr" anchorCtr="0">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32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营销策略</a:t>
            </a:r>
            <a:endParaRPr kumimoji="0" lang="zh-CN" altLang="en-US" sz="32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文本框 12"/>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algn="l"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运营模式</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3" grpId="0" bldLvl="0" animBg="1"/>
      <p:bldP spid="7" grpId="0" bldLvl="0" animBg="1"/>
      <p:bldP spid="8" grpId="0" bldLvl="0" animBg="1"/>
      <p:bldP spid="9" grpId="0" bldLvl="0" animBg="1"/>
      <p:bldP spid="10" grpId="0"/>
      <p:bldP spid="11" grpId="0"/>
      <p:bldP spid="12"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p:cNvSpPr/>
          <p:nvPr/>
        </p:nvSpPr>
        <p:spPr>
          <a:xfrm>
            <a:off x="666750" y="670560"/>
            <a:ext cx="10858500" cy="5741670"/>
          </a:xfrm>
          <a:prstGeom prst="rect">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1"/>
          <p:cNvSpPr/>
          <p:nvPr/>
        </p:nvSpPr>
        <p:spPr>
          <a:xfrm>
            <a:off x="963369" y="2314318"/>
            <a:ext cx="1987379" cy="368299"/>
          </a:xfrm>
          <a:prstGeom prst="roundRect">
            <a:avLst>
              <a:gd name="adj" fmla="val 0"/>
            </a:avLst>
          </a:prstGeom>
          <a:solidFill>
            <a:schemeClr val="accent4"/>
          </a:solidFill>
          <a:ln w="12700" cap="rnd">
            <a:noFill/>
            <a:prstDash val="solid"/>
            <a:rou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线上渠道建设</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1"/>
          <p:cNvSpPr/>
          <p:nvPr/>
        </p:nvSpPr>
        <p:spPr>
          <a:xfrm>
            <a:off x="963295" y="2962910"/>
            <a:ext cx="1987550" cy="3070860"/>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0" name="1"/>
          <p:cNvSpPr/>
          <p:nvPr/>
        </p:nvSpPr>
        <p:spPr>
          <a:xfrm flipH="1">
            <a:off x="1125293" y="3092561"/>
            <a:ext cx="1987380" cy="3322955"/>
          </a:xfrm>
          <a:prstGeom prst="rect">
            <a:avLst/>
          </a:prstGeom>
          <a:ln>
            <a:noFill/>
          </a:ln>
        </p:spPr>
        <p:txBody>
          <a:bodyPr wrap="square" lIns="91440" tIns="45720" rIns="91440" bIns="45720" anchor="t">
            <a:spAutoFit/>
          </a:bodyPr>
          <a:lstStyle/>
          <a:p>
            <a:pPr algn="ctr">
              <a:lnSpc>
                <a:spcPct val="150000"/>
              </a:lnSpc>
            </a:pPr>
            <a:r>
              <a:rPr lang="zh-CN" altLang="en-US" sz="14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利用电商平台、官方网站和社交媒体进行产品展示和销售，提供便捷的在线购买服务。通过利用微博、微信、抖音、小红书等社交媒体平台定期发布有关个性化香氛控制设备的文章、新闻和案例研究，吸引用户访问、参与并分享。</a:t>
            </a:r>
            <a:endParaRPr lang="zh-CN" altLang="en-US" sz="1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2" name="1"/>
          <p:cNvSpPr/>
          <p:nvPr/>
        </p:nvSpPr>
        <p:spPr>
          <a:xfrm>
            <a:off x="3718430" y="2314318"/>
            <a:ext cx="1987379" cy="368299"/>
          </a:xfrm>
          <a:prstGeom prst="roundRect">
            <a:avLst>
              <a:gd name="adj" fmla="val 0"/>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线下渠道拓展</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3" name="1"/>
          <p:cNvSpPr/>
          <p:nvPr/>
        </p:nvSpPr>
        <p:spPr>
          <a:xfrm>
            <a:off x="3718560" y="2962910"/>
            <a:ext cx="1987550" cy="3070225"/>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4" name="1"/>
          <p:cNvSpPr/>
          <p:nvPr/>
        </p:nvSpPr>
        <p:spPr>
          <a:xfrm flipH="1">
            <a:off x="3718429" y="3253851"/>
            <a:ext cx="1987380" cy="2999740"/>
          </a:xfrm>
          <a:prstGeom prst="rect">
            <a:avLst/>
          </a:prstGeom>
          <a:ln>
            <a:noFill/>
          </a:ln>
        </p:spPr>
        <p:txBody>
          <a:bodyPr wrap="square" lIns="91440" tIns="45720" rIns="91440" bIns="45720" anchor="t">
            <a:spAutoFit/>
          </a:bodyPr>
          <a:lstStyle/>
          <a:p>
            <a:pPr algn="ctr">
              <a:lnSpc>
                <a:spcPct val="150000"/>
              </a:lnSpc>
            </a:pPr>
            <a:r>
              <a:rPr lang="zh-CN" altLang="en-US" sz="14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与家居用品店、超市、便利店等零售渠道合作，将产品引入更多消费者的视线。定期组织专题活动，例如研讨会、技术培训或座谈会，邀请相关行业专家、学者和从业人员参与讨论和分享经验</a:t>
            </a:r>
            <a:r>
              <a:rPr lang="zh-CN" altLang="en-US"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zh-CN" altLang="en-US"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1"/>
          <p:cNvSpPr/>
          <p:nvPr/>
        </p:nvSpPr>
        <p:spPr>
          <a:xfrm>
            <a:off x="6473491" y="2314318"/>
            <a:ext cx="1987379" cy="368299"/>
          </a:xfrm>
          <a:prstGeom prst="roundRect">
            <a:avLst>
              <a:gd name="adj" fmla="val 0"/>
            </a:avLst>
          </a:prstGeom>
          <a:solidFill>
            <a:schemeClr val="accent3"/>
          </a:solidFill>
          <a:ln w="12700" cap="rnd">
            <a:noFill/>
            <a:prstDash val="solid"/>
            <a:rou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渠道合作</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1"/>
          <p:cNvSpPr/>
          <p:nvPr/>
        </p:nvSpPr>
        <p:spPr>
          <a:xfrm>
            <a:off x="6473190" y="2962910"/>
            <a:ext cx="1987550" cy="3069590"/>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p:nvPr/>
        </p:nvSpPr>
        <p:spPr>
          <a:xfrm flipH="1">
            <a:off x="6505575" y="3092450"/>
            <a:ext cx="1955165" cy="2999740"/>
          </a:xfrm>
          <a:prstGeom prst="rect">
            <a:avLst/>
          </a:prstGeom>
          <a:ln>
            <a:noFill/>
          </a:ln>
        </p:spPr>
        <p:txBody>
          <a:bodyPr wrap="square" lIns="91440" tIns="45720" rIns="91440" bIns="45720" anchor="t">
            <a:spAutoFit/>
          </a:bodyPr>
          <a:lstStyle/>
          <a:p>
            <a:pPr algn="ctr">
              <a:lnSpc>
                <a:spcPct val="150000"/>
              </a:lnSpc>
            </a:pPr>
            <a:r>
              <a:rPr lang="zh-CN" altLang="en-US" sz="14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与电商平台、实体零售店等建立紧密的合作关系，实现线上线下联动销售，提高产品覆盖率和市场份额。与相关行业协会建立合作关系，参与协会的会议、研讨会以及培训等系列活动</a:t>
            </a:r>
            <a:endParaRPr lang="zh-CN" altLang="en-US" sz="1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1"/>
          <p:cNvSpPr/>
          <p:nvPr/>
        </p:nvSpPr>
        <p:spPr>
          <a:xfrm>
            <a:off x="9228552" y="2314318"/>
            <a:ext cx="1987379" cy="368299"/>
          </a:xfrm>
          <a:prstGeom prst="roundRect">
            <a:avLst>
              <a:gd name="adj" fmla="val 0"/>
            </a:avLst>
          </a:prstGeom>
          <a:solidFill>
            <a:schemeClr val="accent2"/>
          </a:solidFill>
          <a:ln w="12700" cap="rnd">
            <a:noFill/>
            <a:prstDash val="solid"/>
            <a:rou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政府、协会合作</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1"/>
          <p:cNvSpPr/>
          <p:nvPr/>
        </p:nvSpPr>
        <p:spPr>
          <a:xfrm>
            <a:off x="9228455" y="2962910"/>
            <a:ext cx="1987550" cy="3071495"/>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1"/>
          <p:cNvSpPr/>
          <p:nvPr/>
        </p:nvSpPr>
        <p:spPr>
          <a:xfrm flipH="1">
            <a:off x="9286875" y="3253740"/>
            <a:ext cx="1929130" cy="2676525"/>
          </a:xfrm>
          <a:prstGeom prst="rect">
            <a:avLst/>
          </a:prstGeom>
          <a:ln>
            <a:noFill/>
          </a:ln>
        </p:spPr>
        <p:txBody>
          <a:bodyPr wrap="square" lIns="91440" tIns="45720" rIns="91440" bIns="45720" anchor="t">
            <a:spAutoFit/>
          </a:bodyPr>
          <a:lstStyle/>
          <a:p>
            <a:pPr algn="ctr">
              <a:lnSpc>
                <a:spcPct val="150000"/>
              </a:lnSpc>
            </a:pPr>
            <a:r>
              <a:rPr lang="zh-CN" altLang="en-US" sz="14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个性化香氛控制设备将与政府、协会进行合作，共同推广，做宣传，讲述个性化香氛控制设备的理念。提高知名度，扩大客户群体，实现多方共赢。</a:t>
            </a:r>
            <a:endParaRPr lang="zh-CN" altLang="en-US" sz="1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1"/>
          <p:cNvSpPr txBox="1"/>
          <p:nvPr/>
        </p:nvSpPr>
        <p:spPr>
          <a:xfrm>
            <a:off x="933353" y="835831"/>
            <a:ext cx="10262571" cy="460375"/>
          </a:xfrm>
          <a:prstGeom prst="rect">
            <a:avLst/>
          </a:prstGeom>
          <a:noFill/>
          <a:ln>
            <a:noFill/>
          </a:ln>
        </p:spPr>
        <p:txBody>
          <a:bodyPr wrap="square" lIns="91440" tIns="45720" rIns="91440" bIns="45720" anchor="ctr" anchorCtr="0">
            <a:spAutoFit/>
          </a:bodyPr>
          <a:lstStyle/>
          <a:p>
            <a:pPr>
              <a:buSzPct val="25000"/>
            </a:pPr>
            <a:r>
              <a:rPr lang="zh-CN" altLang="en-US" sz="2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渠道策略</a:t>
            </a:r>
            <a:endParaRPr lang="zh-CN" altLang="en-US" sz="2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1"/>
          <p:cNvSpPr/>
          <p:nvPr/>
        </p:nvSpPr>
        <p:spPr>
          <a:xfrm flipH="1">
            <a:off x="963198" y="1404466"/>
            <a:ext cx="10262571" cy="922020"/>
          </a:xfrm>
          <a:prstGeom prst="rect">
            <a:avLst/>
          </a:prstGeom>
          <a:ln>
            <a:noFill/>
          </a:ln>
        </p:spPr>
        <p:txBody>
          <a:bodyPr wrap="square" lIns="91440" tIns="45720" rIns="91440" bIns="45720" anchor="t">
            <a:spAutoFit/>
          </a:bodyPr>
          <a:lstStyle/>
          <a:p>
            <a:pPr defTabSz="913765">
              <a:lnSpc>
                <a:spcPct val="150000"/>
              </a:lnSpc>
              <a:buSzPct val="25000"/>
              <a:defRPr/>
            </a:pPr>
            <a:r>
              <a:rPr kumimoji="0" lang="zh-CN" altLang="en-US" b="0" i="0" u="none" strike="noStrike" kern="1200" cap="none" spc="0" normalizeH="0" baseline="0" noProof="0" dirty="0">
                <a:ln>
                  <a:noFill/>
                </a:ln>
                <a:effectLst/>
                <a:uLnTx/>
                <a:uFillTx/>
                <a:latin typeface="华文楷体" panose="02010600040101010101" charset="-122"/>
                <a:ea typeface="华文楷体" panose="02010600040101010101" charset="-122"/>
                <a:sym typeface="思源黑体 CN Medium" panose="020B0600000000000000" pitchFamily="34" charset="-122"/>
              </a:rPr>
              <a:t>通过多元化的市场推广活动，个性化香氛控制设备品牌可以更好地与消费者互动，提升品牌知名度和美誉度，吸引更多潜在消费者，促进销售增长，实现快速扩张市场份额、实现规模化生产的效果。</a:t>
            </a:r>
            <a:endParaRPr kumimoji="0" lang="zh-CN" altLang="en-US" b="0" i="0" u="none" strike="noStrike" kern="1200" cap="none" spc="0" normalizeH="0" baseline="0" noProof="0" dirty="0">
              <a:ln>
                <a:noFill/>
              </a:ln>
              <a:effectLst/>
              <a:uLnTx/>
              <a:uFillTx/>
              <a:latin typeface="华文楷体" panose="02010600040101010101" charset="-122"/>
              <a:ea typeface="华文楷体" panose="02010600040101010101" charset="-122"/>
              <a:sym typeface="思源黑体 CN Medium" panose="020B0600000000000000" pitchFamily="34" charset="-122"/>
            </a:endParaRPr>
          </a:p>
        </p:txBody>
      </p:sp>
      <p:sp>
        <p:nvSpPr>
          <p:cNvPr id="34" name="文本框 33"/>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algn="l"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运营模式</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3" grpId="0" bldLvl="0" animBg="1"/>
      <p:bldP spid="28" grpId="0" bldLvl="0" animBg="1"/>
      <p:bldP spid="29" grpId="0" bldLvl="0" animBg="1"/>
      <p:bldP spid="30" grpId="0"/>
      <p:bldP spid="22" grpId="0" bldLvl="0" animBg="1"/>
      <p:bldP spid="23" grpId="0" bldLvl="0" animBg="1"/>
      <p:bldP spid="24" grpId="0"/>
      <p:bldP spid="16" grpId="0" bldLvl="0" animBg="1"/>
      <p:bldP spid="17" grpId="0" bldLvl="0" animBg="1"/>
      <p:bldP spid="18" grpId="0"/>
      <p:bldP spid="10" grpId="0" bldLvl="0" animBg="1"/>
      <p:bldP spid="11" grpId="0" bldLvl="0" animBg="1"/>
      <p:bldP spid="12" grpId="0"/>
      <p:bldP spid="8"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文本框 48"/>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algn="l"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运营模式</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nvGrpSpPr>
          <p:cNvPr id="21" name="组合 20"/>
          <p:cNvGrpSpPr/>
          <p:nvPr/>
        </p:nvGrpSpPr>
        <p:grpSpPr>
          <a:xfrm>
            <a:off x="487681" y="1161619"/>
            <a:ext cx="11217274" cy="4489881"/>
            <a:chOff x="890" y="3230"/>
            <a:chExt cx="17665" cy="6430"/>
          </a:xfrm>
        </p:grpSpPr>
        <p:sp>
          <p:nvSpPr>
            <p:cNvPr id="6" name="1"/>
            <p:cNvSpPr/>
            <p:nvPr>
              <p:custDataLst>
                <p:tags r:id="rId1"/>
              </p:custDataLst>
            </p:nvPr>
          </p:nvSpPr>
          <p:spPr>
            <a:xfrm flipH="1" flipV="1">
              <a:off x="7322" y="4892"/>
              <a:ext cx="4548" cy="4548"/>
            </a:xfrm>
            <a:prstGeom prst="blockArc">
              <a:avLst>
                <a:gd name="adj1" fmla="val 16200000"/>
                <a:gd name="adj2" fmla="val 0"/>
                <a:gd name="adj3" fmla="val 16361"/>
              </a:avLst>
            </a:prstGeom>
            <a:solidFill>
              <a:schemeClr val="accent1">
                <a:alpha val="50000"/>
              </a:schemeClr>
            </a:solidFill>
            <a:ln w="38100" cap="flat" cmpd="sng" algn="ctr">
              <a:solidFill>
                <a:schemeClr val="bg1"/>
              </a:solidFill>
              <a:prstDash val="solid"/>
              <a:miter lim="800000"/>
            </a:ln>
          </p:spPr>
          <p:txBody>
            <a:bodyPr lIns="108000" tIns="108000" rIns="108000" bIns="108000" rtlCol="0" anchor="ctr">
              <a:noAutofit/>
            </a:bodyPr>
            <a:lstStyle/>
            <a:p>
              <a:pPr lvl="0" algn="l">
                <a:buClrTx/>
                <a:buSzTx/>
                <a:buFontTx/>
              </a:pP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1"/>
            <p:cNvSpPr/>
            <p:nvPr>
              <p:custDataLst>
                <p:tags r:id="rId2"/>
              </p:custDataLst>
            </p:nvPr>
          </p:nvSpPr>
          <p:spPr>
            <a:xfrm flipV="1">
              <a:off x="7310" y="4892"/>
              <a:ext cx="4548" cy="4548"/>
            </a:xfrm>
            <a:prstGeom prst="blockArc">
              <a:avLst>
                <a:gd name="adj1" fmla="val 16200000"/>
                <a:gd name="adj2" fmla="val 0"/>
                <a:gd name="adj3" fmla="val 16361"/>
              </a:avLst>
            </a:prstGeom>
            <a:solidFill>
              <a:schemeClr val="accent1">
                <a:alpha val="50000"/>
              </a:schemeClr>
            </a:solidFill>
            <a:ln w="38100" cap="flat" cmpd="sng" algn="ctr">
              <a:solidFill>
                <a:schemeClr val="bg1"/>
              </a:solidFill>
              <a:prstDash val="solid"/>
              <a:miter lim="800000"/>
            </a:ln>
          </p:spPr>
          <p:txBody>
            <a:bodyPr lIns="108000" tIns="108000" rIns="108000" bIns="108000" rtlCol="0" anchor="ctr">
              <a:noAutofit/>
            </a:bodyPr>
            <a:lstStyle/>
            <a:p>
              <a:pPr lvl="0" algn="l">
                <a:buClrTx/>
                <a:buSzTx/>
                <a:buFontTx/>
              </a:pP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1"/>
            <p:cNvSpPr/>
            <p:nvPr>
              <p:custDataLst>
                <p:tags r:id="rId3"/>
              </p:custDataLst>
            </p:nvPr>
          </p:nvSpPr>
          <p:spPr>
            <a:xfrm>
              <a:off x="1040" y="7166"/>
              <a:ext cx="5585" cy="249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1"/>
            <p:cNvSpPr/>
            <p:nvPr>
              <p:custDataLst>
                <p:tags r:id="rId4"/>
              </p:custDataLst>
            </p:nvPr>
          </p:nvSpPr>
          <p:spPr>
            <a:xfrm flipH="1">
              <a:off x="1215" y="7581"/>
              <a:ext cx="5410" cy="6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r>
                <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口碑管理与用户反馈</a:t>
              </a:r>
              <a:endPar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p:nvPr>
              <p:custDataLst>
                <p:tags r:id="rId5"/>
              </p:custDataLst>
            </p:nvPr>
          </p:nvSpPr>
          <p:spPr>
            <a:xfrm flipH="1">
              <a:off x="1215" y="8321"/>
              <a:ext cx="5410" cy="8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pPr>
              <a:r>
                <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建立完善的客服体系和用户反馈机制，及时收集和处理用户的反馈意见，针对问题进行改进和优化。</a:t>
              </a:r>
              <a:endPar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nvGrpSpPr>
            <p:cNvPr id="8" name="组合 7"/>
            <p:cNvGrpSpPr/>
            <p:nvPr/>
          </p:nvGrpSpPr>
          <p:grpSpPr>
            <a:xfrm>
              <a:off x="1040" y="4673"/>
              <a:ext cx="5585" cy="2494"/>
              <a:chOff x="1040" y="4673"/>
              <a:chExt cx="5585" cy="2494"/>
            </a:xfrm>
          </p:grpSpPr>
          <p:sp>
            <p:nvSpPr>
              <p:cNvPr id="11" name="1"/>
              <p:cNvSpPr/>
              <p:nvPr>
                <p:custDataLst>
                  <p:tags r:id="rId6"/>
                </p:custDataLst>
              </p:nvPr>
            </p:nvSpPr>
            <p:spPr>
              <a:xfrm>
                <a:off x="1040" y="4673"/>
                <a:ext cx="5585" cy="249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1"/>
              <p:cNvSpPr/>
              <p:nvPr>
                <p:custDataLst>
                  <p:tags r:id="rId7"/>
                </p:custDataLst>
              </p:nvPr>
            </p:nvSpPr>
            <p:spPr>
              <a:xfrm flipH="1">
                <a:off x="1215" y="5087"/>
                <a:ext cx="5410" cy="6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r>
                  <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品牌形象塑造</a:t>
                </a:r>
                <a:endPar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1"/>
              <p:cNvSpPr/>
              <p:nvPr>
                <p:custDataLst>
                  <p:tags r:id="rId8"/>
                </p:custDataLst>
              </p:nvPr>
            </p:nvSpPr>
            <p:spPr>
              <a:xfrm flipH="1">
                <a:off x="1215" y="5827"/>
                <a:ext cx="5410" cy="8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buClrTx/>
                  <a:buSzTx/>
                  <a:buFontTx/>
                </a:pPr>
                <a:r>
                  <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通过统一的视觉识别系统、品牌故事传播等方式，塑造个性化香氛产品的平民化、高品质品牌形象。</a:t>
                </a:r>
                <a:endPar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26" name="1"/>
            <p:cNvSpPr/>
            <p:nvPr>
              <p:custDataLst>
                <p:tags r:id="rId9"/>
              </p:custDataLst>
            </p:nvPr>
          </p:nvSpPr>
          <p:spPr>
            <a:xfrm>
              <a:off x="12555" y="7166"/>
              <a:ext cx="5585" cy="249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1"/>
            <p:cNvSpPr/>
            <p:nvPr>
              <p:custDataLst>
                <p:tags r:id="rId10"/>
              </p:custDataLst>
            </p:nvPr>
          </p:nvSpPr>
          <p:spPr>
            <a:xfrm flipH="1">
              <a:off x="12730" y="7581"/>
              <a:ext cx="5410" cy="6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r>
                <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持续改进与优化</a:t>
              </a:r>
              <a:endPar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1"/>
            <p:cNvSpPr/>
            <p:nvPr>
              <p:custDataLst>
                <p:tags r:id="rId11"/>
              </p:custDataLst>
            </p:nvPr>
          </p:nvSpPr>
          <p:spPr>
            <a:xfrm flipH="1">
              <a:off x="12730" y="8321"/>
              <a:ext cx="5410" cy="8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pPr>
              <a:r>
                <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根据市场反馈和数据分析结果，不断优化产品功能和用户体验，提升品牌竞争力和市场份额。</a:t>
              </a:r>
              <a:endPar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2" name="1"/>
            <p:cNvSpPr/>
            <p:nvPr>
              <p:custDataLst>
                <p:tags r:id="rId12"/>
              </p:custDataLst>
            </p:nvPr>
          </p:nvSpPr>
          <p:spPr>
            <a:xfrm>
              <a:off x="12555" y="4673"/>
              <a:ext cx="5585" cy="249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4" name="1"/>
            <p:cNvSpPr/>
            <p:nvPr>
              <p:custDataLst>
                <p:tags r:id="rId13"/>
              </p:custDataLst>
            </p:nvPr>
          </p:nvSpPr>
          <p:spPr>
            <a:xfrm flipH="1">
              <a:off x="12730" y="5087"/>
              <a:ext cx="5410" cy="6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r>
                <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市场竞争分析</a:t>
              </a:r>
              <a:endPar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5" name="1"/>
            <p:cNvSpPr/>
            <p:nvPr>
              <p:custDataLst>
                <p:tags r:id="rId14"/>
              </p:custDataLst>
            </p:nvPr>
          </p:nvSpPr>
          <p:spPr>
            <a:xfrm flipH="1">
              <a:off x="12730" y="5827"/>
              <a:ext cx="5410" cy="8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pPr>
              <a:r>
                <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定期分析竞争对手的市场动态和产品策略，及时调整自身的营销策略和产品定位</a:t>
              </a:r>
              <a:endPar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5" name="1"/>
            <p:cNvSpPr/>
            <p:nvPr/>
          </p:nvSpPr>
          <p:spPr>
            <a:xfrm>
              <a:off x="7556" y="5087"/>
              <a:ext cx="4089" cy="1982"/>
            </a:xfrm>
            <a:prstGeom prst="rect">
              <a:avLst/>
            </a:prstGeom>
            <a:effectLst>
              <a:softEdge rad="50800"/>
            </a:effectLst>
          </p:spPr>
          <p:style>
            <a:lnRef idx="0">
              <a:srgbClr val="FFFFFF"/>
            </a:lnRef>
            <a:fillRef idx="1">
              <a:schemeClr val="accent4"/>
            </a:fillRef>
            <a:effectRef idx="0">
              <a:srgbClr val="FFFFFF"/>
            </a:effectRef>
            <a:fontRef idx="minor">
              <a:schemeClr val="lt1"/>
            </a:fontRef>
          </p:style>
          <p:txBody>
            <a:bodyPr wrap="square" lIns="91440" tIns="45720" rIns="91440" bIns="45720" rtlCol="0" anchor="t" anchorCtr="0">
              <a:spAutoFit/>
            </a:bodyPr>
            <a:lstStyle/>
            <a:p>
              <a:pPr>
                <a:lnSpc>
                  <a:spcPct val="150000"/>
                </a:lnSpc>
              </a:pPr>
              <a:r>
                <a:rPr lang="zh-CN" altLang="en-US" sz="1400" dirty="0">
                  <a:solidFill>
                    <a:schemeClr val="tx1"/>
                  </a:solidFill>
                  <a:latin typeface="华文楷体" panose="02010600040101010101" charset="-122"/>
                  <a:ea typeface="华文楷体" panose="02010600040101010101" charset="-122"/>
                  <a:sym typeface="思源黑体 CN Medium" panose="020B0600000000000000" pitchFamily="34" charset="-122"/>
                </a:rPr>
                <a:t>鼓励用户在社交媒体、电商平台等渠道分享使用心得和评价，通过真实的使用体验吸引更多潜在消费者，提升产品口碑。</a:t>
              </a:r>
              <a:endParaRPr lang="zh-CN" altLang="en-US" sz="1400" dirty="0">
                <a:solidFill>
                  <a:schemeClr val="tx1"/>
                </a:solidFill>
                <a:latin typeface="华文楷体" panose="02010600040101010101" charset="-122"/>
                <a:ea typeface="华文楷体" panose="02010600040101010101" charset="-122"/>
                <a:sym typeface="思源黑体 CN Medium" panose="020B0600000000000000" pitchFamily="34" charset="-122"/>
              </a:endParaRPr>
            </a:p>
          </p:txBody>
        </p:sp>
        <p:grpSp>
          <p:nvGrpSpPr>
            <p:cNvPr id="9" name="组合 8"/>
            <p:cNvGrpSpPr/>
            <p:nvPr/>
          </p:nvGrpSpPr>
          <p:grpSpPr>
            <a:xfrm>
              <a:off x="890" y="3230"/>
              <a:ext cx="6415" cy="659"/>
              <a:chOff x="1040" y="1784"/>
              <a:chExt cx="7040" cy="837"/>
            </a:xfrm>
          </p:grpSpPr>
          <p:sp>
            <p:nvSpPr>
              <p:cNvPr id="36" name="1"/>
              <p:cNvSpPr/>
              <p:nvPr/>
            </p:nvSpPr>
            <p:spPr>
              <a:xfrm>
                <a:off x="1818" y="1784"/>
                <a:ext cx="6262" cy="8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r>
                  <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品牌建设与口碑管理</a:t>
                </a:r>
                <a:endPar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3" name="1"/>
              <p:cNvSpPr/>
              <p:nvPr/>
            </p:nvSpPr>
            <p:spPr>
              <a:xfrm>
                <a:off x="1363" y="1883"/>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4" name="1"/>
              <p:cNvSpPr/>
              <p:nvPr/>
            </p:nvSpPr>
            <p:spPr>
              <a:xfrm>
                <a:off x="1040" y="1883"/>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38" name="1"/>
            <p:cNvSpPr txBox="1"/>
            <p:nvPr>
              <p:custDataLst>
                <p:tags r:id="rId15"/>
              </p:custDataLst>
            </p:nvPr>
          </p:nvSpPr>
          <p:spPr>
            <a:xfrm>
              <a:off x="6211" y="5238"/>
              <a:ext cx="850" cy="850"/>
            </a:xfrm>
            <a:prstGeom prst="roundRect">
              <a:avLst>
                <a:gd name="adj" fmla="val 50000"/>
              </a:avLst>
            </a:prstGeom>
            <a:solidFill>
              <a:schemeClr val="bg1"/>
            </a:solidFill>
          </p:spPr>
          <p:txBody>
            <a:bodyPr wrap="none" lIns="108000" tIns="108000" rIns="108000" bIns="108000" rtlCol="0" anchor="ctr" anchorCtr="0">
              <a:noAutofit/>
            </a:bodyPr>
            <a:lstStyle>
              <a:defPPr>
                <a:defRPr lang="zh-CN"/>
              </a:defPPr>
              <a:lvl1pPr algn="ctr">
                <a:defRPr kumimoji="1" sz="2000" b="1">
                  <a:noFill/>
                </a:defRPr>
              </a:lvl1pPr>
            </a:lstStyle>
            <a:p>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9" name="1"/>
            <p:cNvSpPr/>
            <p:nvPr>
              <p:custDataLst>
                <p:tags r:id="rId16"/>
              </p:custDataLst>
            </p:nvPr>
          </p:nvSpPr>
          <p:spPr>
            <a:xfrm>
              <a:off x="6458" y="5446"/>
              <a:ext cx="356" cy="434"/>
            </a:xfrm>
            <a:custGeom>
              <a:avLst/>
              <a:gdLst>
                <a:gd name="connsiteX0" fmla="*/ 284197 w 438150"/>
                <a:gd name="connsiteY0" fmla="*/ 621 h 533400"/>
                <a:gd name="connsiteX1" fmla="*/ 286102 w 438150"/>
                <a:gd name="connsiteY1" fmla="*/ 621 h 533400"/>
                <a:gd name="connsiteX2" fmla="*/ 286102 w 438150"/>
                <a:gd name="connsiteY2" fmla="*/ 124446 h 533400"/>
                <a:gd name="connsiteX3" fmla="*/ 286102 w 438150"/>
                <a:gd name="connsiteY3" fmla="*/ 126351 h 533400"/>
                <a:gd name="connsiteX4" fmla="*/ 314677 w 438150"/>
                <a:gd name="connsiteY4" fmla="*/ 153021 h 533400"/>
                <a:gd name="connsiteX5" fmla="*/ 314677 w 438150"/>
                <a:gd name="connsiteY5" fmla="*/ 153021 h 533400"/>
                <a:gd name="connsiteX6" fmla="*/ 438502 w 438150"/>
                <a:gd name="connsiteY6" fmla="*/ 153021 h 533400"/>
                <a:gd name="connsiteX7" fmla="*/ 438502 w 438150"/>
                <a:gd name="connsiteY7" fmla="*/ 154926 h 533400"/>
                <a:gd name="connsiteX8" fmla="*/ 438502 w 438150"/>
                <a:gd name="connsiteY8" fmla="*/ 505446 h 533400"/>
                <a:gd name="connsiteX9" fmla="*/ 409927 w 438150"/>
                <a:gd name="connsiteY9" fmla="*/ 534021 h 533400"/>
                <a:gd name="connsiteX10" fmla="*/ 28927 w 438150"/>
                <a:gd name="connsiteY10" fmla="*/ 534021 h 533400"/>
                <a:gd name="connsiteX11" fmla="*/ 352 w 438150"/>
                <a:gd name="connsiteY11" fmla="*/ 505446 h 533400"/>
                <a:gd name="connsiteX12" fmla="*/ 352 w 438150"/>
                <a:gd name="connsiteY12" fmla="*/ 29196 h 533400"/>
                <a:gd name="connsiteX13" fmla="*/ 28927 w 438150"/>
                <a:gd name="connsiteY13" fmla="*/ 621 h 533400"/>
                <a:gd name="connsiteX14" fmla="*/ 284197 w 438150"/>
                <a:gd name="connsiteY14" fmla="*/ 621 h 533400"/>
                <a:gd name="connsiteX15" fmla="*/ 248002 w 438150"/>
                <a:gd name="connsiteY15" fmla="*/ 200646 h 533400"/>
                <a:gd name="connsiteX16" fmla="*/ 152752 w 438150"/>
                <a:gd name="connsiteY16" fmla="*/ 200646 h 533400"/>
                <a:gd name="connsiteX17" fmla="*/ 152752 w 438150"/>
                <a:gd name="connsiteY17" fmla="*/ 410196 h 533400"/>
                <a:gd name="connsiteX18" fmla="*/ 171802 w 438150"/>
                <a:gd name="connsiteY18" fmla="*/ 410196 h 533400"/>
                <a:gd name="connsiteX19" fmla="*/ 171802 w 438150"/>
                <a:gd name="connsiteY19" fmla="*/ 314946 h 533400"/>
                <a:gd name="connsiteX20" fmla="*/ 248002 w 438150"/>
                <a:gd name="connsiteY20" fmla="*/ 314946 h 533400"/>
                <a:gd name="connsiteX21" fmla="*/ 249907 w 438150"/>
                <a:gd name="connsiteY21" fmla="*/ 314946 h 533400"/>
                <a:gd name="connsiteX22" fmla="*/ 305152 w 438150"/>
                <a:gd name="connsiteY22" fmla="*/ 257796 h 533400"/>
                <a:gd name="connsiteX23" fmla="*/ 248002 w 438150"/>
                <a:gd name="connsiteY23" fmla="*/ 200646 h 533400"/>
                <a:gd name="connsiteX24" fmla="*/ 248002 w 438150"/>
                <a:gd name="connsiteY24" fmla="*/ 200646 h 533400"/>
                <a:gd name="connsiteX25" fmla="*/ 248002 w 438150"/>
                <a:gd name="connsiteY25" fmla="*/ 219696 h 533400"/>
                <a:gd name="connsiteX26" fmla="*/ 286102 w 438150"/>
                <a:gd name="connsiteY26" fmla="*/ 257796 h 533400"/>
                <a:gd name="connsiteX27" fmla="*/ 248002 w 438150"/>
                <a:gd name="connsiteY27" fmla="*/ 295896 h 533400"/>
                <a:gd name="connsiteX28" fmla="*/ 248002 w 438150"/>
                <a:gd name="connsiteY28" fmla="*/ 295896 h 533400"/>
                <a:gd name="connsiteX29" fmla="*/ 171802 w 438150"/>
                <a:gd name="connsiteY29" fmla="*/ 295896 h 533400"/>
                <a:gd name="connsiteX30" fmla="*/ 171802 w 438150"/>
                <a:gd name="connsiteY30" fmla="*/ 219696 h 533400"/>
                <a:gd name="connsiteX31" fmla="*/ 248002 w 438150"/>
                <a:gd name="connsiteY31" fmla="*/ 219696 h 533400"/>
                <a:gd name="connsiteX32" fmla="*/ 428977 w 438150"/>
                <a:gd name="connsiteY32" fmla="*/ 133971 h 533400"/>
                <a:gd name="connsiteX33" fmla="*/ 314677 w 438150"/>
                <a:gd name="connsiteY33" fmla="*/ 133971 h 533400"/>
                <a:gd name="connsiteX34" fmla="*/ 313724 w 438150"/>
                <a:gd name="connsiteY34" fmla="*/ 133971 h 533400"/>
                <a:gd name="connsiteX35" fmla="*/ 305152 w 438150"/>
                <a:gd name="connsiteY35" fmla="*/ 124446 h 533400"/>
                <a:gd name="connsiteX36" fmla="*/ 305152 w 438150"/>
                <a:gd name="connsiteY36" fmla="*/ 124446 h 533400"/>
                <a:gd name="connsiteX37" fmla="*/ 305152 w 438150"/>
                <a:gd name="connsiteY37" fmla="*/ 10146 h 533400"/>
                <a:gd name="connsiteX38" fmla="*/ 428977 w 438150"/>
                <a:gd name="connsiteY38" fmla="*/ 1339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4197" y="621"/>
                  </a:moveTo>
                  <a:cubicBezTo>
                    <a:pt x="285149" y="621"/>
                    <a:pt x="286102" y="621"/>
                    <a:pt x="286102" y="621"/>
                  </a:cubicBezTo>
                  <a:lnTo>
                    <a:pt x="286102" y="124446"/>
                  </a:lnTo>
                  <a:lnTo>
                    <a:pt x="286102" y="126351"/>
                  </a:lnTo>
                  <a:cubicBezTo>
                    <a:pt x="287055" y="141591"/>
                    <a:pt x="299437" y="153021"/>
                    <a:pt x="314677" y="153021"/>
                  </a:cubicBezTo>
                  <a:lnTo>
                    <a:pt x="314677" y="153021"/>
                  </a:lnTo>
                  <a:lnTo>
                    <a:pt x="438502" y="153021"/>
                  </a:lnTo>
                  <a:cubicBezTo>
                    <a:pt x="438502" y="153974"/>
                    <a:pt x="438502" y="154926"/>
                    <a:pt x="438502" y="154926"/>
                  </a:cubicBezTo>
                  <a:lnTo>
                    <a:pt x="438502" y="505446"/>
                  </a:lnTo>
                  <a:cubicBezTo>
                    <a:pt x="438502" y="521639"/>
                    <a:pt x="426120" y="534021"/>
                    <a:pt x="409927" y="534021"/>
                  </a:cubicBezTo>
                  <a:lnTo>
                    <a:pt x="28927" y="534021"/>
                  </a:lnTo>
                  <a:cubicBezTo>
                    <a:pt x="12734" y="534021"/>
                    <a:pt x="352" y="521639"/>
                    <a:pt x="352" y="505446"/>
                  </a:cubicBezTo>
                  <a:lnTo>
                    <a:pt x="352" y="29196"/>
                  </a:lnTo>
                  <a:cubicBezTo>
                    <a:pt x="352" y="13004"/>
                    <a:pt x="12734" y="621"/>
                    <a:pt x="28927" y="621"/>
                  </a:cubicBezTo>
                  <a:lnTo>
                    <a:pt x="284197" y="621"/>
                  </a:lnTo>
                  <a:close/>
                  <a:moveTo>
                    <a:pt x="248002" y="200646"/>
                  </a:moveTo>
                  <a:lnTo>
                    <a:pt x="152752" y="200646"/>
                  </a:lnTo>
                  <a:lnTo>
                    <a:pt x="152752" y="410196"/>
                  </a:lnTo>
                  <a:lnTo>
                    <a:pt x="171802" y="410196"/>
                  </a:lnTo>
                  <a:lnTo>
                    <a:pt x="171802" y="314946"/>
                  </a:lnTo>
                  <a:lnTo>
                    <a:pt x="248002" y="314946"/>
                  </a:lnTo>
                  <a:lnTo>
                    <a:pt x="249907" y="314946"/>
                  </a:lnTo>
                  <a:cubicBezTo>
                    <a:pt x="280387" y="313994"/>
                    <a:pt x="305152" y="288276"/>
                    <a:pt x="305152" y="257796"/>
                  </a:cubicBezTo>
                  <a:cubicBezTo>
                    <a:pt x="305152" y="226364"/>
                    <a:pt x="279434" y="200646"/>
                    <a:pt x="248002" y="200646"/>
                  </a:cubicBezTo>
                  <a:lnTo>
                    <a:pt x="248002" y="200646"/>
                  </a:lnTo>
                  <a:close/>
                  <a:moveTo>
                    <a:pt x="248002" y="219696"/>
                  </a:moveTo>
                  <a:cubicBezTo>
                    <a:pt x="268957" y="219696"/>
                    <a:pt x="286102" y="236841"/>
                    <a:pt x="286102" y="257796"/>
                  </a:cubicBezTo>
                  <a:cubicBezTo>
                    <a:pt x="286102" y="278751"/>
                    <a:pt x="268957" y="295896"/>
                    <a:pt x="248002" y="295896"/>
                  </a:cubicBezTo>
                  <a:lnTo>
                    <a:pt x="248002" y="295896"/>
                  </a:lnTo>
                  <a:lnTo>
                    <a:pt x="171802" y="295896"/>
                  </a:lnTo>
                  <a:lnTo>
                    <a:pt x="171802" y="219696"/>
                  </a:lnTo>
                  <a:lnTo>
                    <a:pt x="248002" y="219696"/>
                  </a:lnTo>
                  <a:close/>
                  <a:moveTo>
                    <a:pt x="428977" y="133971"/>
                  </a:moveTo>
                  <a:lnTo>
                    <a:pt x="314677" y="133971"/>
                  </a:lnTo>
                  <a:lnTo>
                    <a:pt x="313724" y="133971"/>
                  </a:lnTo>
                  <a:cubicBezTo>
                    <a:pt x="308962" y="133019"/>
                    <a:pt x="305152" y="129209"/>
                    <a:pt x="305152" y="124446"/>
                  </a:cubicBezTo>
                  <a:lnTo>
                    <a:pt x="305152" y="124446"/>
                  </a:lnTo>
                  <a:lnTo>
                    <a:pt x="305152" y="10146"/>
                  </a:lnTo>
                  <a:lnTo>
                    <a:pt x="428977" y="133971"/>
                  </a:lnTo>
                  <a:close/>
                </a:path>
              </a:pathLst>
            </a:custGeom>
            <a:solidFill>
              <a:schemeClr val="accent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1" name="1"/>
            <p:cNvSpPr txBox="1"/>
            <p:nvPr>
              <p:custDataLst>
                <p:tags r:id="rId17"/>
              </p:custDataLst>
            </p:nvPr>
          </p:nvSpPr>
          <p:spPr>
            <a:xfrm>
              <a:off x="6199" y="7758"/>
              <a:ext cx="850" cy="85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2" name="1"/>
            <p:cNvSpPr/>
            <p:nvPr>
              <p:custDataLst>
                <p:tags r:id="rId18"/>
              </p:custDataLst>
            </p:nvPr>
          </p:nvSpPr>
          <p:spPr>
            <a:xfrm>
              <a:off x="6408" y="8020"/>
              <a:ext cx="434" cy="325"/>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133 w 533400"/>
                <a:gd name="connsiteY9" fmla="*/ 198741 h 400050"/>
                <a:gd name="connsiteX10" fmla="*/ 351128 w 533400"/>
                <a:gd name="connsiteY10" fmla="*/ 204456 h 400050"/>
                <a:gd name="connsiteX11" fmla="*/ 351128 w 533400"/>
                <a:gd name="connsiteY11" fmla="*/ 204456 h 400050"/>
                <a:gd name="connsiteX12" fmla="*/ 267308 w 533400"/>
                <a:gd name="connsiteY12" fmla="*/ 315899 h 400050"/>
                <a:gd name="connsiteX13" fmla="*/ 264451 w 533400"/>
                <a:gd name="connsiteY13" fmla="*/ 318756 h 400050"/>
                <a:gd name="connsiteX14" fmla="*/ 224446 w 533400"/>
                <a:gd name="connsiteY14" fmla="*/ 318756 h 400050"/>
                <a:gd name="connsiteX15" fmla="*/ 224446 w 533400"/>
                <a:gd name="connsiteY15" fmla="*/ 318756 h 400050"/>
                <a:gd name="connsiteX16" fmla="*/ 162533 w 533400"/>
                <a:gd name="connsiteY16" fmla="*/ 257796 h 400050"/>
                <a:gd name="connsiteX17" fmla="*/ 160628 w 533400"/>
                <a:gd name="connsiteY17" fmla="*/ 255891 h 400050"/>
                <a:gd name="connsiteX18" fmla="*/ 120623 w 533400"/>
                <a:gd name="connsiteY18" fmla="*/ 259701 h 400050"/>
                <a:gd name="connsiteX19" fmla="*/ 120623 w 533400"/>
                <a:gd name="connsiteY19" fmla="*/ 259701 h 400050"/>
                <a:gd name="connsiteX20" fmla="*/ 32993 w 533400"/>
                <a:gd name="connsiteY20" fmla="*/ 366381 h 400050"/>
                <a:gd name="connsiteX21" fmla="*/ 31088 w 533400"/>
                <a:gd name="connsiteY21" fmla="*/ 372096 h 400050"/>
                <a:gd name="connsiteX22" fmla="*/ 40613 w 533400"/>
                <a:gd name="connsiteY22" fmla="*/ 381621 h 400050"/>
                <a:gd name="connsiteX23" fmla="*/ 40613 w 533400"/>
                <a:gd name="connsiteY23" fmla="*/ 381621 h 400050"/>
                <a:gd name="connsiteX24" fmla="*/ 497813 w 533400"/>
                <a:gd name="connsiteY24" fmla="*/ 381621 h 400050"/>
                <a:gd name="connsiteX25" fmla="*/ 503528 w 533400"/>
                <a:gd name="connsiteY25" fmla="*/ 379716 h 400050"/>
                <a:gd name="connsiteX26" fmla="*/ 506386 w 533400"/>
                <a:gd name="connsiteY26" fmla="*/ 366381 h 400050"/>
                <a:gd name="connsiteX27" fmla="*/ 506386 w 533400"/>
                <a:gd name="connsiteY27" fmla="*/ 366381 h 400050"/>
                <a:gd name="connsiteX28" fmla="*/ 398753 w 533400"/>
                <a:gd name="connsiteY28" fmla="*/ 205409 h 400050"/>
                <a:gd name="connsiteX29" fmla="*/ 391133 w 533400"/>
                <a:gd name="connsiteY29" fmla="*/ 198741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626" y="621"/>
                    <a:pt x="534008" y="13004"/>
                    <a:pt x="534008" y="29196"/>
                  </a:cubicBezTo>
                  <a:lnTo>
                    <a:pt x="534008" y="372096"/>
                  </a:lnTo>
                  <a:cubicBezTo>
                    <a:pt x="534008" y="388289"/>
                    <a:pt x="521626" y="400671"/>
                    <a:pt x="505433" y="400671"/>
                  </a:cubicBezTo>
                  <a:lnTo>
                    <a:pt x="29183" y="400671"/>
                  </a:lnTo>
                  <a:cubicBezTo>
                    <a:pt x="12990" y="400671"/>
                    <a:pt x="608" y="388289"/>
                    <a:pt x="608" y="372096"/>
                  </a:cubicBezTo>
                  <a:lnTo>
                    <a:pt x="608" y="29196"/>
                  </a:lnTo>
                  <a:cubicBezTo>
                    <a:pt x="608" y="13004"/>
                    <a:pt x="12990" y="621"/>
                    <a:pt x="29183" y="621"/>
                  </a:cubicBezTo>
                  <a:lnTo>
                    <a:pt x="505433" y="621"/>
                  </a:lnTo>
                  <a:close/>
                  <a:moveTo>
                    <a:pt x="391133" y="198741"/>
                  </a:moveTo>
                  <a:cubicBezTo>
                    <a:pt x="378751" y="189216"/>
                    <a:pt x="360653" y="192074"/>
                    <a:pt x="351128" y="204456"/>
                  </a:cubicBezTo>
                  <a:lnTo>
                    <a:pt x="351128" y="204456"/>
                  </a:lnTo>
                  <a:lnTo>
                    <a:pt x="267308" y="315899"/>
                  </a:lnTo>
                  <a:cubicBezTo>
                    <a:pt x="266355" y="316851"/>
                    <a:pt x="265403" y="317804"/>
                    <a:pt x="264451" y="318756"/>
                  </a:cubicBezTo>
                  <a:cubicBezTo>
                    <a:pt x="253021" y="330186"/>
                    <a:pt x="234923" y="330186"/>
                    <a:pt x="224446" y="318756"/>
                  </a:cubicBezTo>
                  <a:lnTo>
                    <a:pt x="224446" y="318756"/>
                  </a:lnTo>
                  <a:lnTo>
                    <a:pt x="162533" y="257796"/>
                  </a:lnTo>
                  <a:cubicBezTo>
                    <a:pt x="161580" y="256844"/>
                    <a:pt x="161580" y="256844"/>
                    <a:pt x="160628" y="255891"/>
                  </a:cubicBezTo>
                  <a:cubicBezTo>
                    <a:pt x="148246" y="245414"/>
                    <a:pt x="130148" y="247319"/>
                    <a:pt x="120623" y="259701"/>
                  </a:cubicBezTo>
                  <a:lnTo>
                    <a:pt x="120623" y="259701"/>
                  </a:lnTo>
                  <a:lnTo>
                    <a:pt x="32993" y="366381"/>
                  </a:lnTo>
                  <a:cubicBezTo>
                    <a:pt x="32040" y="368286"/>
                    <a:pt x="31088" y="370191"/>
                    <a:pt x="31088" y="372096"/>
                  </a:cubicBezTo>
                  <a:cubicBezTo>
                    <a:pt x="31088" y="377811"/>
                    <a:pt x="34898" y="381621"/>
                    <a:pt x="40613" y="381621"/>
                  </a:cubicBezTo>
                  <a:lnTo>
                    <a:pt x="40613" y="381621"/>
                  </a:lnTo>
                  <a:lnTo>
                    <a:pt x="497813" y="381621"/>
                  </a:lnTo>
                  <a:cubicBezTo>
                    <a:pt x="499718" y="381621"/>
                    <a:pt x="501623" y="380669"/>
                    <a:pt x="503528" y="379716"/>
                  </a:cubicBezTo>
                  <a:cubicBezTo>
                    <a:pt x="508290" y="376859"/>
                    <a:pt x="509243" y="371144"/>
                    <a:pt x="506386" y="366381"/>
                  </a:cubicBezTo>
                  <a:lnTo>
                    <a:pt x="506386" y="366381"/>
                  </a:lnTo>
                  <a:lnTo>
                    <a:pt x="398753" y="205409"/>
                  </a:lnTo>
                  <a:cubicBezTo>
                    <a:pt x="395896" y="202551"/>
                    <a:pt x="393990" y="200646"/>
                    <a:pt x="391133" y="198741"/>
                  </a:cubicBezTo>
                  <a:close/>
                  <a:moveTo>
                    <a:pt x="95858" y="57771"/>
                  </a:moveTo>
                  <a:cubicBezTo>
                    <a:pt x="74903" y="57771"/>
                    <a:pt x="57758" y="74916"/>
                    <a:pt x="57758" y="95871"/>
                  </a:cubicBezTo>
                  <a:cubicBezTo>
                    <a:pt x="57758" y="116826"/>
                    <a:pt x="74903" y="133971"/>
                    <a:pt x="95858" y="133971"/>
                  </a:cubicBezTo>
                  <a:cubicBezTo>
                    <a:pt x="116813" y="133971"/>
                    <a:pt x="133958" y="116826"/>
                    <a:pt x="133958" y="95871"/>
                  </a:cubicBezTo>
                  <a:cubicBezTo>
                    <a:pt x="133958" y="74916"/>
                    <a:pt x="116813" y="57771"/>
                    <a:pt x="95858" y="57771"/>
                  </a:cubicBez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4" name="1"/>
            <p:cNvSpPr txBox="1"/>
            <p:nvPr>
              <p:custDataLst>
                <p:tags r:id="rId19"/>
              </p:custDataLst>
            </p:nvPr>
          </p:nvSpPr>
          <p:spPr>
            <a:xfrm>
              <a:off x="12140" y="5238"/>
              <a:ext cx="850" cy="85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5" name="1"/>
            <p:cNvSpPr/>
            <p:nvPr>
              <p:custDataLst>
                <p:tags r:id="rId20"/>
              </p:custDataLst>
            </p:nvPr>
          </p:nvSpPr>
          <p:spPr>
            <a:xfrm>
              <a:off x="12348" y="5450"/>
              <a:ext cx="434" cy="426"/>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599 h 523875"/>
                <a:gd name="connsiteX30" fmla="*/ 11342 w 533400"/>
                <a:gd name="connsiteY30" fmla="*/ 175881 h 523875"/>
                <a:gd name="connsiteX31" fmla="*/ 56109 w 533400"/>
                <a:gd name="connsiteY31" fmla="*/ 127304 h 523875"/>
                <a:gd name="connsiteX32" fmla="*/ 8373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957" y="276846"/>
                    <a:pt x="372339" y="289229"/>
                    <a:pt x="372339" y="305421"/>
                  </a:cubicBezTo>
                  <a:lnTo>
                    <a:pt x="372339" y="495921"/>
                  </a:lnTo>
                  <a:cubicBezTo>
                    <a:pt x="372339" y="512114"/>
                    <a:pt x="359957" y="524496"/>
                    <a:pt x="343764" y="524496"/>
                  </a:cubicBezTo>
                  <a:lnTo>
                    <a:pt x="191364" y="524496"/>
                  </a:lnTo>
                  <a:cubicBezTo>
                    <a:pt x="175171" y="524496"/>
                    <a:pt x="162789" y="512114"/>
                    <a:pt x="162789" y="495921"/>
                  </a:cubicBezTo>
                  <a:lnTo>
                    <a:pt x="162789" y="305421"/>
                  </a:lnTo>
                  <a:cubicBezTo>
                    <a:pt x="162789" y="289229"/>
                    <a:pt x="175171" y="276846"/>
                    <a:pt x="191364" y="276846"/>
                  </a:cubicBezTo>
                  <a:lnTo>
                    <a:pt x="343764" y="276846"/>
                  </a:lnTo>
                  <a:close/>
                  <a:moveTo>
                    <a:pt x="143739" y="114921"/>
                  </a:moveTo>
                  <a:cubicBezTo>
                    <a:pt x="143739" y="134924"/>
                    <a:pt x="159932" y="152069"/>
                    <a:pt x="179934" y="153021"/>
                  </a:cubicBezTo>
                  <a:lnTo>
                    <a:pt x="181839" y="153021"/>
                  </a:lnTo>
                  <a:lnTo>
                    <a:pt x="353289" y="153021"/>
                  </a:lnTo>
                  <a:cubicBezTo>
                    <a:pt x="373292" y="153021"/>
                    <a:pt x="390436" y="136829"/>
                    <a:pt x="391389" y="116826"/>
                  </a:cubicBezTo>
                  <a:lnTo>
                    <a:pt x="391389" y="114921"/>
                  </a:lnTo>
                  <a:lnTo>
                    <a:pt x="505689" y="114921"/>
                  </a:lnTo>
                  <a:cubicBezTo>
                    <a:pt x="521882" y="114921"/>
                    <a:pt x="534264" y="127304"/>
                    <a:pt x="534264" y="143496"/>
                  </a:cubicBezTo>
                  <a:lnTo>
                    <a:pt x="534264" y="381621"/>
                  </a:lnTo>
                  <a:cubicBezTo>
                    <a:pt x="534264" y="397814"/>
                    <a:pt x="521882" y="410196"/>
                    <a:pt x="505689" y="410196"/>
                  </a:cubicBezTo>
                  <a:lnTo>
                    <a:pt x="391389" y="410196"/>
                  </a:lnTo>
                  <a:lnTo>
                    <a:pt x="391389" y="295896"/>
                  </a:lnTo>
                  <a:cubicBezTo>
                    <a:pt x="391389" y="275894"/>
                    <a:pt x="375196" y="258749"/>
                    <a:pt x="355194" y="257796"/>
                  </a:cubicBezTo>
                  <a:lnTo>
                    <a:pt x="353289" y="257796"/>
                  </a:lnTo>
                  <a:lnTo>
                    <a:pt x="181839" y="257796"/>
                  </a:lnTo>
                  <a:cubicBezTo>
                    <a:pt x="161836" y="257796"/>
                    <a:pt x="144692" y="273989"/>
                    <a:pt x="143739" y="293991"/>
                  </a:cubicBezTo>
                  <a:lnTo>
                    <a:pt x="143739" y="295896"/>
                  </a:lnTo>
                  <a:lnTo>
                    <a:pt x="143739" y="410196"/>
                  </a:lnTo>
                  <a:lnTo>
                    <a:pt x="29439" y="410196"/>
                  </a:lnTo>
                  <a:cubicBezTo>
                    <a:pt x="13246" y="410196"/>
                    <a:pt x="864" y="397814"/>
                    <a:pt x="864" y="381621"/>
                  </a:cubicBezTo>
                  <a:lnTo>
                    <a:pt x="864" y="201599"/>
                  </a:lnTo>
                  <a:cubicBezTo>
                    <a:pt x="864" y="192074"/>
                    <a:pt x="4674" y="182549"/>
                    <a:pt x="11342" y="175881"/>
                  </a:cubicBezTo>
                  <a:lnTo>
                    <a:pt x="56109" y="127304"/>
                  </a:lnTo>
                  <a:cubicBezTo>
                    <a:pt x="63729" y="119684"/>
                    <a:pt x="73254" y="114921"/>
                    <a:pt x="83732" y="114921"/>
                  </a:cubicBezTo>
                  <a:lnTo>
                    <a:pt x="143739" y="114921"/>
                  </a:lnTo>
                  <a:close/>
                  <a:moveTo>
                    <a:pt x="462827" y="172071"/>
                  </a:moveTo>
                  <a:cubicBezTo>
                    <a:pt x="455207" y="172071"/>
                    <a:pt x="448539" y="178739"/>
                    <a:pt x="448539" y="186359"/>
                  </a:cubicBezTo>
                  <a:cubicBezTo>
                    <a:pt x="448539" y="193979"/>
                    <a:pt x="455207" y="200646"/>
                    <a:pt x="462827" y="200646"/>
                  </a:cubicBezTo>
                  <a:cubicBezTo>
                    <a:pt x="470446" y="200646"/>
                    <a:pt x="477114" y="193979"/>
                    <a:pt x="477114" y="186359"/>
                  </a:cubicBezTo>
                  <a:cubicBezTo>
                    <a:pt x="477114" y="178739"/>
                    <a:pt x="470446" y="172071"/>
                    <a:pt x="462827" y="172071"/>
                  </a:cubicBezTo>
                  <a:close/>
                  <a:moveTo>
                    <a:pt x="343764" y="621"/>
                  </a:moveTo>
                  <a:cubicBezTo>
                    <a:pt x="359957" y="621"/>
                    <a:pt x="372339" y="13004"/>
                    <a:pt x="372339" y="29196"/>
                  </a:cubicBezTo>
                  <a:lnTo>
                    <a:pt x="372339" y="105396"/>
                  </a:lnTo>
                  <a:cubicBezTo>
                    <a:pt x="372339" y="121589"/>
                    <a:pt x="359957" y="133971"/>
                    <a:pt x="343764" y="133971"/>
                  </a:cubicBezTo>
                  <a:lnTo>
                    <a:pt x="191364" y="133971"/>
                  </a:lnTo>
                  <a:cubicBezTo>
                    <a:pt x="175171" y="133971"/>
                    <a:pt x="162789" y="121589"/>
                    <a:pt x="162789" y="105396"/>
                  </a:cubicBezTo>
                  <a:lnTo>
                    <a:pt x="162789" y="29196"/>
                  </a:lnTo>
                  <a:cubicBezTo>
                    <a:pt x="162789" y="13004"/>
                    <a:pt x="175171" y="621"/>
                    <a:pt x="191364" y="621"/>
                  </a:cubicBezTo>
                  <a:lnTo>
                    <a:pt x="343764" y="621"/>
                  </a:ln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7" name="1"/>
            <p:cNvSpPr txBox="1"/>
            <p:nvPr>
              <p:custDataLst>
                <p:tags r:id="rId21"/>
              </p:custDataLst>
            </p:nvPr>
          </p:nvSpPr>
          <p:spPr>
            <a:xfrm>
              <a:off x="12140" y="7758"/>
              <a:ext cx="850" cy="85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8" name="1"/>
            <p:cNvSpPr/>
            <p:nvPr>
              <p:custDataLst>
                <p:tags r:id="rId22"/>
              </p:custDataLst>
            </p:nvPr>
          </p:nvSpPr>
          <p:spPr>
            <a:xfrm>
              <a:off x="12367" y="7970"/>
              <a:ext cx="396" cy="425"/>
            </a:xfrm>
            <a:custGeom>
              <a:avLst/>
              <a:gdLst>
                <a:gd name="connsiteX0" fmla="*/ 8356 w 487477"/>
                <a:gd name="connsiteY0" fmla="*/ 512114 h 522922"/>
                <a:gd name="connsiteX1" fmla="*/ 8356 w 487477"/>
                <a:gd name="connsiteY1" fmla="*/ 512114 h 522922"/>
                <a:gd name="connsiteX2" fmla="*/ 8356 w 487477"/>
                <a:gd name="connsiteY2" fmla="*/ 512114 h 522922"/>
                <a:gd name="connsiteX3" fmla="*/ 7404 w 487477"/>
                <a:gd name="connsiteY3" fmla="*/ 511161 h 522922"/>
                <a:gd name="connsiteX4" fmla="*/ 5499 w 487477"/>
                <a:gd name="connsiteY4" fmla="*/ 508303 h 522922"/>
                <a:gd name="connsiteX5" fmla="*/ 5499 w 487477"/>
                <a:gd name="connsiteY5" fmla="*/ 508303 h 522922"/>
                <a:gd name="connsiteX6" fmla="*/ 5499 w 487477"/>
                <a:gd name="connsiteY6" fmla="*/ 507351 h 522922"/>
                <a:gd name="connsiteX7" fmla="*/ 4546 w 487477"/>
                <a:gd name="connsiteY7" fmla="*/ 505446 h 522922"/>
                <a:gd name="connsiteX8" fmla="*/ 3593 w 487477"/>
                <a:gd name="connsiteY8" fmla="*/ 503541 h 522922"/>
                <a:gd name="connsiteX9" fmla="*/ 3593 w 487477"/>
                <a:gd name="connsiteY9" fmla="*/ 503541 h 522922"/>
                <a:gd name="connsiteX10" fmla="*/ 3593 w 487477"/>
                <a:gd name="connsiteY10" fmla="*/ 503541 h 522922"/>
                <a:gd name="connsiteX11" fmla="*/ 3593 w 487477"/>
                <a:gd name="connsiteY11" fmla="*/ 503541 h 522922"/>
                <a:gd name="connsiteX12" fmla="*/ 2641 w 487477"/>
                <a:gd name="connsiteY12" fmla="*/ 501636 h 522922"/>
                <a:gd name="connsiteX13" fmla="*/ 2641 w 487477"/>
                <a:gd name="connsiteY13" fmla="*/ 500684 h 522922"/>
                <a:gd name="connsiteX14" fmla="*/ 1689 w 487477"/>
                <a:gd name="connsiteY14" fmla="*/ 498778 h 522922"/>
                <a:gd name="connsiteX15" fmla="*/ 736 w 487477"/>
                <a:gd name="connsiteY15" fmla="*/ 494968 h 522922"/>
                <a:gd name="connsiteX16" fmla="*/ 736 w 487477"/>
                <a:gd name="connsiteY16" fmla="*/ 492111 h 522922"/>
                <a:gd name="connsiteX17" fmla="*/ 736 w 487477"/>
                <a:gd name="connsiteY17" fmla="*/ 485443 h 522922"/>
                <a:gd name="connsiteX18" fmla="*/ 5499 w 487477"/>
                <a:gd name="connsiteY18" fmla="*/ 467346 h 522922"/>
                <a:gd name="connsiteX19" fmla="*/ 155041 w 487477"/>
                <a:gd name="connsiteY19" fmla="*/ 151116 h 522922"/>
                <a:gd name="connsiteX20" fmla="*/ 158851 w 487477"/>
                <a:gd name="connsiteY20" fmla="*/ 134924 h 522922"/>
                <a:gd name="connsiteX21" fmla="*/ 158851 w 487477"/>
                <a:gd name="connsiteY21" fmla="*/ 19671 h 522922"/>
                <a:gd name="connsiteX22" fmla="*/ 120751 w 487477"/>
                <a:gd name="connsiteY22" fmla="*/ 19671 h 522922"/>
                <a:gd name="connsiteX23" fmla="*/ 120751 w 487477"/>
                <a:gd name="connsiteY23" fmla="*/ 621 h 522922"/>
                <a:gd name="connsiteX24" fmla="*/ 368401 w 487477"/>
                <a:gd name="connsiteY24" fmla="*/ 621 h 522922"/>
                <a:gd name="connsiteX25" fmla="*/ 368401 w 487477"/>
                <a:gd name="connsiteY25" fmla="*/ 19671 h 522922"/>
                <a:gd name="connsiteX26" fmla="*/ 330301 w 487477"/>
                <a:gd name="connsiteY26" fmla="*/ 19671 h 522922"/>
                <a:gd name="connsiteX27" fmla="*/ 330301 w 487477"/>
                <a:gd name="connsiteY27" fmla="*/ 134924 h 522922"/>
                <a:gd name="connsiteX28" fmla="*/ 334111 w 487477"/>
                <a:gd name="connsiteY28" fmla="*/ 151116 h 522922"/>
                <a:gd name="connsiteX29" fmla="*/ 483654 w 487477"/>
                <a:gd name="connsiteY29" fmla="*/ 467346 h 522922"/>
                <a:gd name="connsiteX30" fmla="*/ 485558 w 487477"/>
                <a:gd name="connsiteY30" fmla="*/ 504493 h 522922"/>
                <a:gd name="connsiteX31" fmla="*/ 485558 w 487477"/>
                <a:gd name="connsiteY31" fmla="*/ 504493 h 522922"/>
                <a:gd name="connsiteX32" fmla="*/ 484606 w 487477"/>
                <a:gd name="connsiteY32" fmla="*/ 506399 h 522922"/>
                <a:gd name="connsiteX33" fmla="*/ 459841 w 487477"/>
                <a:gd name="connsiteY33" fmla="*/ 523543 h 522922"/>
                <a:gd name="connsiteX34" fmla="*/ 457936 w 487477"/>
                <a:gd name="connsiteY34" fmla="*/ 523543 h 522922"/>
                <a:gd name="connsiteX35" fmla="*/ 32168 w 487477"/>
                <a:gd name="connsiteY35" fmla="*/ 523543 h 522922"/>
                <a:gd name="connsiteX36" fmla="*/ 30264 w 487477"/>
                <a:gd name="connsiteY36" fmla="*/ 523543 h 522922"/>
                <a:gd name="connsiteX37" fmla="*/ 27406 w 487477"/>
                <a:gd name="connsiteY37" fmla="*/ 523543 h 522922"/>
                <a:gd name="connsiteX38" fmla="*/ 23596 w 487477"/>
                <a:gd name="connsiteY38" fmla="*/ 522591 h 522922"/>
                <a:gd name="connsiteX39" fmla="*/ 23596 w 487477"/>
                <a:gd name="connsiteY39" fmla="*/ 522591 h 522922"/>
                <a:gd name="connsiteX40" fmla="*/ 17881 w 487477"/>
                <a:gd name="connsiteY40" fmla="*/ 520686 h 522922"/>
                <a:gd name="connsiteX41" fmla="*/ 15976 w 487477"/>
                <a:gd name="connsiteY41" fmla="*/ 519734 h 522922"/>
                <a:gd name="connsiteX42" fmla="*/ 15024 w 487477"/>
                <a:gd name="connsiteY42" fmla="*/ 518781 h 522922"/>
                <a:gd name="connsiteX43" fmla="*/ 10261 w 487477"/>
                <a:gd name="connsiteY43" fmla="*/ 514971 h 522922"/>
                <a:gd name="connsiteX44" fmla="*/ 8356 w 487477"/>
                <a:gd name="connsiteY44" fmla="*/ 512114 h 522922"/>
                <a:gd name="connsiteX45" fmla="*/ 8356 w 487477"/>
                <a:gd name="connsiteY45" fmla="*/ 512114 h 522922"/>
                <a:gd name="connsiteX46" fmla="*/ 255054 w 487477"/>
                <a:gd name="connsiteY46" fmla="*/ 402576 h 522922"/>
                <a:gd name="connsiteX47" fmla="*/ 252196 w 487477"/>
                <a:gd name="connsiteY47" fmla="*/ 404481 h 522922"/>
                <a:gd name="connsiteX48" fmla="*/ 246481 w 487477"/>
                <a:gd name="connsiteY48" fmla="*/ 408291 h 522922"/>
                <a:gd name="connsiteX49" fmla="*/ 55029 w 487477"/>
                <a:gd name="connsiteY49" fmla="*/ 414959 h 522922"/>
                <a:gd name="connsiteX50" fmla="*/ 51218 w 487477"/>
                <a:gd name="connsiteY50" fmla="*/ 413053 h 522922"/>
                <a:gd name="connsiteX51" fmla="*/ 22643 w 487477"/>
                <a:gd name="connsiteY51" fmla="*/ 474014 h 522922"/>
                <a:gd name="connsiteX52" fmla="*/ 21691 w 487477"/>
                <a:gd name="connsiteY52" fmla="*/ 475918 h 522922"/>
                <a:gd name="connsiteX53" fmla="*/ 21691 w 487477"/>
                <a:gd name="connsiteY53" fmla="*/ 495921 h 522922"/>
                <a:gd name="connsiteX54" fmla="*/ 29311 w 487477"/>
                <a:gd name="connsiteY54" fmla="*/ 502589 h 522922"/>
                <a:gd name="connsiteX55" fmla="*/ 30264 w 487477"/>
                <a:gd name="connsiteY55" fmla="*/ 502589 h 522922"/>
                <a:gd name="connsiteX56" fmla="*/ 31216 w 487477"/>
                <a:gd name="connsiteY56" fmla="*/ 502589 h 522922"/>
                <a:gd name="connsiteX57" fmla="*/ 456983 w 487477"/>
                <a:gd name="connsiteY57" fmla="*/ 502589 h 522922"/>
                <a:gd name="connsiteX58" fmla="*/ 457936 w 487477"/>
                <a:gd name="connsiteY58" fmla="*/ 502589 h 522922"/>
                <a:gd name="connsiteX59" fmla="*/ 466508 w 487477"/>
                <a:gd name="connsiteY59" fmla="*/ 495921 h 522922"/>
                <a:gd name="connsiteX60" fmla="*/ 467461 w 487477"/>
                <a:gd name="connsiteY60" fmla="*/ 477824 h 522922"/>
                <a:gd name="connsiteX61" fmla="*/ 466508 w 487477"/>
                <a:gd name="connsiteY61" fmla="*/ 475918 h 522922"/>
                <a:gd name="connsiteX62" fmla="*/ 465556 w 487477"/>
                <a:gd name="connsiteY62" fmla="*/ 474014 h 522922"/>
                <a:gd name="connsiteX63" fmla="*/ 423646 w 487477"/>
                <a:gd name="connsiteY63" fmla="*/ 385431 h 522922"/>
                <a:gd name="connsiteX64" fmla="*/ 255054 w 487477"/>
                <a:gd name="connsiteY64" fmla="*/ 402576 h 522922"/>
                <a:gd name="connsiteX65" fmla="*/ 305536 w 487477"/>
                <a:gd name="connsiteY65" fmla="*/ 255891 h 522922"/>
                <a:gd name="connsiteX66" fmla="*/ 272199 w 487477"/>
                <a:gd name="connsiteY66" fmla="*/ 289228 h 522922"/>
                <a:gd name="connsiteX67" fmla="*/ 305536 w 487477"/>
                <a:gd name="connsiteY67" fmla="*/ 322566 h 522922"/>
                <a:gd name="connsiteX68" fmla="*/ 338874 w 487477"/>
                <a:gd name="connsiteY68" fmla="*/ 289228 h 522922"/>
                <a:gd name="connsiteX69" fmla="*/ 305536 w 487477"/>
                <a:gd name="connsiteY69" fmla="*/ 255891 h 52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477" h="522922">
                  <a:moveTo>
                    <a:pt x="8356" y="512114"/>
                  </a:moveTo>
                  <a:lnTo>
                    <a:pt x="8356" y="512114"/>
                  </a:lnTo>
                  <a:lnTo>
                    <a:pt x="8356" y="512114"/>
                  </a:lnTo>
                  <a:lnTo>
                    <a:pt x="7404" y="511161"/>
                  </a:lnTo>
                  <a:cubicBezTo>
                    <a:pt x="6451" y="510209"/>
                    <a:pt x="6451" y="509256"/>
                    <a:pt x="5499" y="508303"/>
                  </a:cubicBezTo>
                  <a:lnTo>
                    <a:pt x="5499" y="508303"/>
                  </a:lnTo>
                  <a:lnTo>
                    <a:pt x="5499" y="507351"/>
                  </a:lnTo>
                  <a:lnTo>
                    <a:pt x="4546" y="505446"/>
                  </a:lnTo>
                  <a:lnTo>
                    <a:pt x="3593" y="503541"/>
                  </a:lnTo>
                  <a:lnTo>
                    <a:pt x="3593" y="503541"/>
                  </a:lnTo>
                  <a:lnTo>
                    <a:pt x="3593" y="503541"/>
                  </a:lnTo>
                  <a:lnTo>
                    <a:pt x="3593" y="503541"/>
                  </a:lnTo>
                  <a:lnTo>
                    <a:pt x="2641" y="501636"/>
                  </a:lnTo>
                  <a:cubicBezTo>
                    <a:pt x="2641" y="501636"/>
                    <a:pt x="2641" y="500684"/>
                    <a:pt x="2641" y="500684"/>
                  </a:cubicBezTo>
                  <a:cubicBezTo>
                    <a:pt x="2641" y="499731"/>
                    <a:pt x="2641" y="499731"/>
                    <a:pt x="1689" y="498778"/>
                  </a:cubicBezTo>
                  <a:cubicBezTo>
                    <a:pt x="1689" y="497826"/>
                    <a:pt x="736" y="495921"/>
                    <a:pt x="736" y="494968"/>
                  </a:cubicBezTo>
                  <a:lnTo>
                    <a:pt x="736" y="492111"/>
                  </a:lnTo>
                  <a:cubicBezTo>
                    <a:pt x="736" y="490206"/>
                    <a:pt x="736" y="487349"/>
                    <a:pt x="736" y="485443"/>
                  </a:cubicBezTo>
                  <a:cubicBezTo>
                    <a:pt x="736" y="478776"/>
                    <a:pt x="2641" y="473061"/>
                    <a:pt x="5499" y="467346"/>
                  </a:cubicBezTo>
                  <a:lnTo>
                    <a:pt x="155041" y="151116"/>
                  </a:lnTo>
                  <a:cubicBezTo>
                    <a:pt x="157899" y="146353"/>
                    <a:pt x="158851" y="140639"/>
                    <a:pt x="158851" y="134924"/>
                  </a:cubicBezTo>
                  <a:lnTo>
                    <a:pt x="158851" y="19671"/>
                  </a:lnTo>
                  <a:lnTo>
                    <a:pt x="120751" y="19671"/>
                  </a:lnTo>
                  <a:lnTo>
                    <a:pt x="120751" y="621"/>
                  </a:lnTo>
                  <a:lnTo>
                    <a:pt x="368401" y="621"/>
                  </a:lnTo>
                  <a:lnTo>
                    <a:pt x="368401" y="19671"/>
                  </a:lnTo>
                  <a:lnTo>
                    <a:pt x="330301" y="19671"/>
                  </a:lnTo>
                  <a:lnTo>
                    <a:pt x="330301" y="134924"/>
                  </a:lnTo>
                  <a:cubicBezTo>
                    <a:pt x="330301" y="140639"/>
                    <a:pt x="331254" y="146353"/>
                    <a:pt x="334111" y="151116"/>
                  </a:cubicBezTo>
                  <a:lnTo>
                    <a:pt x="483654" y="467346"/>
                  </a:lnTo>
                  <a:cubicBezTo>
                    <a:pt x="489368" y="478776"/>
                    <a:pt x="489368" y="492111"/>
                    <a:pt x="485558" y="504493"/>
                  </a:cubicBezTo>
                  <a:lnTo>
                    <a:pt x="485558" y="504493"/>
                  </a:lnTo>
                  <a:lnTo>
                    <a:pt x="484606" y="506399"/>
                  </a:lnTo>
                  <a:cubicBezTo>
                    <a:pt x="479843" y="515924"/>
                    <a:pt x="470318" y="522591"/>
                    <a:pt x="459841" y="523543"/>
                  </a:cubicBezTo>
                  <a:lnTo>
                    <a:pt x="457936" y="523543"/>
                  </a:lnTo>
                  <a:lnTo>
                    <a:pt x="32168" y="523543"/>
                  </a:lnTo>
                  <a:lnTo>
                    <a:pt x="30264" y="523543"/>
                  </a:lnTo>
                  <a:cubicBezTo>
                    <a:pt x="29311" y="523543"/>
                    <a:pt x="28358" y="523543"/>
                    <a:pt x="27406" y="523543"/>
                  </a:cubicBezTo>
                  <a:cubicBezTo>
                    <a:pt x="26454" y="523543"/>
                    <a:pt x="24549" y="523543"/>
                    <a:pt x="23596" y="522591"/>
                  </a:cubicBezTo>
                  <a:lnTo>
                    <a:pt x="23596" y="522591"/>
                  </a:lnTo>
                  <a:cubicBezTo>
                    <a:pt x="21691" y="521639"/>
                    <a:pt x="19786" y="521639"/>
                    <a:pt x="17881" y="520686"/>
                  </a:cubicBezTo>
                  <a:lnTo>
                    <a:pt x="15976" y="519734"/>
                  </a:lnTo>
                  <a:cubicBezTo>
                    <a:pt x="15976" y="519734"/>
                    <a:pt x="15024" y="519734"/>
                    <a:pt x="15024" y="518781"/>
                  </a:cubicBezTo>
                  <a:cubicBezTo>
                    <a:pt x="13118" y="517828"/>
                    <a:pt x="11214" y="515924"/>
                    <a:pt x="10261" y="514971"/>
                  </a:cubicBezTo>
                  <a:lnTo>
                    <a:pt x="8356" y="512114"/>
                  </a:lnTo>
                  <a:lnTo>
                    <a:pt x="8356" y="512114"/>
                  </a:lnTo>
                  <a:close/>
                  <a:moveTo>
                    <a:pt x="255054" y="402576"/>
                  </a:moveTo>
                  <a:lnTo>
                    <a:pt x="252196" y="404481"/>
                  </a:lnTo>
                  <a:lnTo>
                    <a:pt x="246481" y="408291"/>
                  </a:lnTo>
                  <a:cubicBezTo>
                    <a:pt x="198856" y="439724"/>
                    <a:pt x="119799" y="440676"/>
                    <a:pt x="55029" y="414959"/>
                  </a:cubicBezTo>
                  <a:lnTo>
                    <a:pt x="51218" y="413053"/>
                  </a:lnTo>
                  <a:lnTo>
                    <a:pt x="22643" y="474014"/>
                  </a:lnTo>
                  <a:lnTo>
                    <a:pt x="21691" y="475918"/>
                  </a:lnTo>
                  <a:cubicBezTo>
                    <a:pt x="18833" y="482586"/>
                    <a:pt x="18833" y="490206"/>
                    <a:pt x="21691" y="495921"/>
                  </a:cubicBezTo>
                  <a:cubicBezTo>
                    <a:pt x="22643" y="498778"/>
                    <a:pt x="25501" y="501636"/>
                    <a:pt x="29311" y="502589"/>
                  </a:cubicBezTo>
                  <a:lnTo>
                    <a:pt x="30264" y="502589"/>
                  </a:lnTo>
                  <a:lnTo>
                    <a:pt x="31216" y="502589"/>
                  </a:lnTo>
                  <a:lnTo>
                    <a:pt x="456983" y="502589"/>
                  </a:lnTo>
                  <a:lnTo>
                    <a:pt x="457936" y="502589"/>
                  </a:lnTo>
                  <a:cubicBezTo>
                    <a:pt x="461746" y="502589"/>
                    <a:pt x="464604" y="499731"/>
                    <a:pt x="466508" y="495921"/>
                  </a:cubicBezTo>
                  <a:cubicBezTo>
                    <a:pt x="468414" y="490206"/>
                    <a:pt x="469366" y="483539"/>
                    <a:pt x="467461" y="477824"/>
                  </a:cubicBezTo>
                  <a:lnTo>
                    <a:pt x="466508" y="475918"/>
                  </a:lnTo>
                  <a:lnTo>
                    <a:pt x="465556" y="474014"/>
                  </a:lnTo>
                  <a:lnTo>
                    <a:pt x="423646" y="385431"/>
                  </a:lnTo>
                  <a:cubicBezTo>
                    <a:pt x="365543" y="372096"/>
                    <a:pt x="296011" y="376859"/>
                    <a:pt x="255054" y="402576"/>
                  </a:cubicBezTo>
                  <a:close/>
                  <a:moveTo>
                    <a:pt x="305536" y="255891"/>
                  </a:moveTo>
                  <a:cubicBezTo>
                    <a:pt x="287439" y="255891"/>
                    <a:pt x="272199" y="271131"/>
                    <a:pt x="272199" y="289228"/>
                  </a:cubicBezTo>
                  <a:cubicBezTo>
                    <a:pt x="272199" y="307326"/>
                    <a:pt x="287439" y="322566"/>
                    <a:pt x="305536" y="322566"/>
                  </a:cubicBezTo>
                  <a:cubicBezTo>
                    <a:pt x="323633" y="322566"/>
                    <a:pt x="338874" y="307326"/>
                    <a:pt x="338874" y="289228"/>
                  </a:cubicBezTo>
                  <a:cubicBezTo>
                    <a:pt x="338874" y="270178"/>
                    <a:pt x="323633" y="255891"/>
                    <a:pt x="305536" y="255891"/>
                  </a:cubicBez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nvGrpSpPr>
            <p:cNvPr id="12" name="组合 11"/>
            <p:cNvGrpSpPr/>
            <p:nvPr/>
          </p:nvGrpSpPr>
          <p:grpSpPr>
            <a:xfrm>
              <a:off x="12140" y="3242"/>
              <a:ext cx="6415" cy="659"/>
              <a:chOff x="1040" y="1784"/>
              <a:chExt cx="7040" cy="837"/>
            </a:xfrm>
          </p:grpSpPr>
          <p:sp>
            <p:nvSpPr>
              <p:cNvPr id="16" name="1"/>
              <p:cNvSpPr/>
              <p:nvPr/>
            </p:nvSpPr>
            <p:spPr>
              <a:xfrm>
                <a:off x="1818" y="1784"/>
                <a:ext cx="6262" cy="8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p>
                <a:r>
                  <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风险管理与持续改进</a:t>
                </a:r>
                <a:endPar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9" name="1"/>
              <p:cNvSpPr/>
              <p:nvPr/>
            </p:nvSpPr>
            <p:spPr>
              <a:xfrm>
                <a:off x="1363" y="1883"/>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1"/>
              <p:cNvSpPr/>
              <p:nvPr/>
            </p:nvSpPr>
            <p:spPr>
              <a:xfrm>
                <a:off x="1040" y="1883"/>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04</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市场分析</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24" grpId="0" bldLvl="0" animBg="1"/>
      <p:bldP spid="26" grpId="0" bldLvl="0" animBg="1"/>
      <p:bldP spid="27" grpId="0" bldLvl="0" animBg="1"/>
      <p:bldP spid="28" grpId="0" bldLvl="0" animBg="1"/>
      <p:bldP spid="29" grpId="0"/>
      <p:bldP spid="31" grpId="0"/>
      <p:bldP spid="32"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Google Shape;216;p8"/>
          <p:cNvSpPr/>
          <p:nvPr userDrawn="1">
            <p:custDataLst>
              <p:tags r:id="rId1"/>
            </p:custDataLst>
          </p:nvPr>
        </p:nvSpPr>
        <p:spPr>
          <a:xfrm>
            <a:off x="6286635" y="2005559"/>
            <a:ext cx="503999" cy="503999"/>
          </a:xfrm>
          <a:prstGeom prst="ellipse">
            <a:avLst/>
          </a:prstGeom>
          <a:solidFill>
            <a:srgbClr val="00B050"/>
          </a:solidFill>
          <a:ln>
            <a:noFill/>
          </a:ln>
        </p:spPr>
        <p:txBody>
          <a:bodyPr spcFirstLastPara="1" wrap="square" lIns="91425" tIns="45700" rIns="91425" bIns="45700" anchor="ctr" anchorCtr="0">
            <a:noAutofit/>
          </a:bodyPr>
          <a:p>
            <a:pPr marL="0" marR="0" lvl="0" indent="0" algn="ctr" rtl="0">
              <a:spcBef>
                <a:spcPts val="0"/>
              </a:spcBef>
              <a:spcAft>
                <a:spcPts val="0"/>
              </a:spcAft>
              <a:buClr>
                <a:srgbClr val="2D2D2D"/>
              </a:buClr>
              <a:buSzPts val="350"/>
              <a:buFont typeface="Arial" panose="020B0604020202020204"/>
              <a:buNone/>
            </a:pPr>
            <a:r>
              <a:rPr lang="en-US" sz="1400" b="1" i="0" u="none" strike="noStrike" cap="none">
                <a:solidFill>
                  <a:schemeClr val="bg1"/>
                </a:solidFill>
                <a:latin typeface="微软雅黑" panose="020B0503020204020204" charset="-122"/>
                <a:ea typeface="微软雅黑" panose="020B0503020204020204" charset="-122"/>
                <a:cs typeface="Arial" panose="020B0604020202020204"/>
                <a:sym typeface="Arial" panose="020B0604020202020204"/>
              </a:rPr>
              <a:t>1</a:t>
            </a:r>
            <a:endParaRPr lang="en-US" sz="1400" b="1" i="0" u="none" strike="noStrike" cap="none">
              <a:solidFill>
                <a:schemeClr val="bg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17" name="Google Shape;217;p8"/>
          <p:cNvSpPr/>
          <p:nvPr userDrawn="1">
            <p:custDataLst>
              <p:tags r:id="rId2"/>
            </p:custDataLst>
          </p:nvPr>
        </p:nvSpPr>
        <p:spPr>
          <a:xfrm>
            <a:off x="6990707" y="3487560"/>
            <a:ext cx="8815078" cy="503999"/>
          </a:xfrm>
          <a:prstGeom prst="rect">
            <a:avLst/>
          </a:prstGeom>
          <a:noFill/>
          <a:ln>
            <a:noFill/>
          </a:ln>
        </p:spPr>
        <p:txBody>
          <a:bodyPr spcFirstLastPara="1" wrap="square" lIns="180000" tIns="45700" rIns="91425" bIns="45700" anchor="ctr" anchorCtr="0">
            <a:noAutofit/>
          </a:bodyPr>
          <a:p>
            <a:pPr marL="0" marR="0" lvl="0" indent="0" algn="l" rtl="0">
              <a:spcBef>
                <a:spcPts val="0"/>
              </a:spcBef>
              <a:spcAft>
                <a:spcPts val="0"/>
              </a:spcAft>
              <a:buClr>
                <a:srgbClr val="FFFFFF"/>
              </a:buClr>
              <a:buSzPts val="550"/>
              <a:buFont typeface="Arial" panose="020B0604020202020204"/>
              <a:buNone/>
            </a:pPr>
            <a:r>
              <a:rPr lang="zh-CN" sz="2200">
                <a:latin typeface="微软雅黑" panose="020B0503020204020204" charset="-122"/>
                <a:ea typeface="微软雅黑" panose="020B0503020204020204" charset="-122"/>
                <a:cs typeface="Arial" panose="020B0604020202020204"/>
                <a:sym typeface="Arial" panose="020B0604020202020204"/>
              </a:rPr>
              <a:t>运营模式</a:t>
            </a:r>
            <a:endParaRPr lang="zh-CN" sz="2200">
              <a:latin typeface="微软雅黑" panose="020B0503020204020204" charset="-122"/>
              <a:ea typeface="微软雅黑" panose="020B0503020204020204" charset="-122"/>
              <a:cs typeface="Arial" panose="020B0604020202020204"/>
              <a:sym typeface="Arial" panose="020B0604020202020204"/>
            </a:endParaRPr>
          </a:p>
        </p:txBody>
      </p:sp>
      <p:sp>
        <p:nvSpPr>
          <p:cNvPr id="218" name="Google Shape;218;p8"/>
          <p:cNvSpPr/>
          <p:nvPr userDrawn="1">
            <p:custDataLst>
              <p:tags r:id="rId3"/>
            </p:custDataLst>
          </p:nvPr>
        </p:nvSpPr>
        <p:spPr>
          <a:xfrm>
            <a:off x="6990707" y="4228160"/>
            <a:ext cx="8815078" cy="503999"/>
          </a:xfrm>
          <a:prstGeom prst="rect">
            <a:avLst/>
          </a:prstGeom>
          <a:noFill/>
          <a:ln>
            <a:noFill/>
          </a:ln>
        </p:spPr>
        <p:txBody>
          <a:bodyPr spcFirstLastPara="1" wrap="square" lIns="180000" tIns="45700" rIns="91425" bIns="45700" anchor="ctr" anchorCtr="0">
            <a:noAutofit/>
          </a:bodyPr>
          <a:p>
            <a:pPr marR="0" indent="0">
              <a:lnSpc>
                <a:spcPct val="100000"/>
              </a:lnSpc>
              <a:spcBef>
                <a:spcPts val="0"/>
              </a:spcBef>
              <a:spcAft>
                <a:spcPts val="0"/>
              </a:spcAft>
              <a:buClr>
                <a:srgbClr val="FFFFFF"/>
              </a:buClr>
              <a:buSzPts val="240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市场分析</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219" name="Google Shape;219;p8"/>
          <p:cNvSpPr/>
          <p:nvPr userDrawn="1">
            <p:custDataLst>
              <p:tags r:id="rId4"/>
            </p:custDataLst>
          </p:nvPr>
        </p:nvSpPr>
        <p:spPr>
          <a:xfrm>
            <a:off x="6978528" y="1982710"/>
            <a:ext cx="8815078" cy="526800"/>
          </a:xfrm>
          <a:prstGeom prst="rect">
            <a:avLst/>
          </a:prstGeom>
          <a:noFill/>
          <a:ln>
            <a:noFill/>
          </a:ln>
        </p:spPr>
        <p:txBody>
          <a:bodyPr spcFirstLastPara="1" wrap="square" lIns="180000" tIns="45700" rIns="91425" bIns="45700" anchor="ctr" anchorCtr="0">
            <a:noAutofit/>
          </a:bodyPr>
          <a:p>
            <a:pPr marL="0" marR="0" lvl="0" indent="0" algn="l" rtl="0">
              <a:spcBef>
                <a:spcPts val="0"/>
              </a:spcBef>
              <a:spcAft>
                <a:spcPts val="0"/>
              </a:spcAft>
              <a:buClr>
                <a:srgbClr val="FDC15F"/>
              </a:buClr>
              <a:buSzPts val="55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项目简介</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221" name="Google Shape;221;p8"/>
          <p:cNvSpPr/>
          <p:nvPr userDrawn="1">
            <p:custDataLst>
              <p:tags r:id="rId5"/>
            </p:custDataLst>
          </p:nvPr>
        </p:nvSpPr>
        <p:spPr>
          <a:xfrm>
            <a:off x="6286635" y="2717491"/>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2</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22" name="Google Shape;222;p8"/>
          <p:cNvSpPr/>
          <p:nvPr userDrawn="1">
            <p:custDataLst>
              <p:tags r:id="rId6"/>
            </p:custDataLst>
          </p:nvPr>
        </p:nvSpPr>
        <p:spPr>
          <a:xfrm>
            <a:off x="6286635" y="3456465"/>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3</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23" name="Google Shape;223;p8"/>
          <p:cNvSpPr/>
          <p:nvPr userDrawn="1">
            <p:custDataLst>
              <p:tags r:id="rId7"/>
            </p:custDataLst>
          </p:nvPr>
        </p:nvSpPr>
        <p:spPr>
          <a:xfrm>
            <a:off x="6286635" y="4159390"/>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4</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24" name="Google Shape;224;p8"/>
          <p:cNvSpPr/>
          <p:nvPr userDrawn="1">
            <p:custDataLst>
              <p:tags r:id="rId8"/>
            </p:custDataLst>
          </p:nvPr>
        </p:nvSpPr>
        <p:spPr>
          <a:xfrm>
            <a:off x="6286635" y="4858715"/>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5</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 name="Google Shape;220;p8"/>
          <p:cNvSpPr/>
          <p:nvPr userDrawn="1">
            <p:custDataLst>
              <p:tags r:id="rId9"/>
            </p:custDataLst>
          </p:nvPr>
        </p:nvSpPr>
        <p:spPr>
          <a:xfrm>
            <a:off x="6990707" y="2746535"/>
            <a:ext cx="8815078" cy="503999"/>
          </a:xfrm>
          <a:prstGeom prst="rect">
            <a:avLst/>
          </a:prstGeom>
          <a:noFill/>
          <a:ln>
            <a:noFill/>
          </a:ln>
        </p:spPr>
        <p:txBody>
          <a:bodyPr spcFirstLastPara="1" wrap="square" lIns="180000" tIns="45700" rIns="91425" bIns="45700" anchor="ctr" anchorCtr="0">
            <a:noAutofit/>
          </a:bodyPr>
          <a:p>
            <a:pPr marL="0" marR="0" lvl="0" indent="0" algn="l" rtl="0">
              <a:spcBef>
                <a:spcPts val="0"/>
              </a:spcBef>
              <a:spcAft>
                <a:spcPts val="0"/>
              </a:spcAft>
              <a:buClr>
                <a:srgbClr val="FFFFFF"/>
              </a:buClr>
              <a:buSzPts val="550"/>
              <a:buFont typeface="Arial" panose="020B0604020202020204"/>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产品服务</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4" name="Google Shape;220;p8"/>
          <p:cNvSpPr/>
          <p:nvPr userDrawn="1">
            <p:custDataLst>
              <p:tags r:id="rId10"/>
            </p:custDataLst>
          </p:nvPr>
        </p:nvSpPr>
        <p:spPr>
          <a:xfrm>
            <a:off x="6978642" y="4869340"/>
            <a:ext cx="8815078" cy="503999"/>
          </a:xfrm>
          <a:prstGeom prst="rect">
            <a:avLst/>
          </a:prstGeom>
          <a:noFill/>
          <a:ln>
            <a:noFill/>
          </a:ln>
        </p:spPr>
        <p:txBody>
          <a:bodyPr spcFirstLastPara="1" wrap="square" lIns="180000" tIns="45700" rIns="91425" bIns="45700" anchor="ctr" anchorCtr="0">
            <a:noAutofit/>
          </a:bodyPr>
          <a:p>
            <a:pPr marR="0" indent="0">
              <a:lnSpc>
                <a:spcPct val="100000"/>
              </a:lnSpc>
              <a:spcBef>
                <a:spcPts val="0"/>
              </a:spcBef>
              <a:spcAft>
                <a:spcPts val="0"/>
              </a:spcAft>
              <a:buClr>
                <a:srgbClr val="FFFFFF"/>
              </a:buClr>
              <a:buSzPts val="240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商业模式</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pic>
        <p:nvPicPr>
          <p:cNvPr id="13" name="图片 -2147481912" descr="16ac4b97435599490e13c0069bb1a12"/>
          <p:cNvPicPr>
            <a:picLocks noChangeAspect="1"/>
          </p:cNvPicPr>
          <p:nvPr/>
        </p:nvPicPr>
        <p:blipFill>
          <a:blip r:embed="rId11">
            <a:clrChange>
              <a:clrFrom>
                <a:srgbClr val="FFFFFF">
                  <a:alpha val="100000"/>
                </a:srgbClr>
              </a:clrFrom>
              <a:clrTo>
                <a:srgbClr val="FFFFFF">
                  <a:alpha val="100000"/>
                  <a:alpha val="0"/>
                </a:srgbClr>
              </a:clrTo>
            </a:clrChange>
          </a:blip>
          <a:srcRect r="4845" b="861"/>
          <a:stretch>
            <a:fillRect/>
          </a:stretch>
        </p:blipFill>
        <p:spPr>
          <a:xfrm>
            <a:off x="6192520" y="73025"/>
            <a:ext cx="786130" cy="457200"/>
          </a:xfrm>
          <a:prstGeom prst="rect">
            <a:avLst/>
          </a:prstGeom>
          <a:noFill/>
          <a:ln w="9525">
            <a:noFill/>
          </a:ln>
        </p:spPr>
      </p:pic>
      <p:sp>
        <p:nvSpPr>
          <p:cNvPr id="77" name="PA-Freeform: Shape 71"/>
          <p:cNvSpPr/>
          <p:nvPr>
            <p:custDataLst>
              <p:tags r:id="rId12"/>
            </p:custDataLst>
          </p:nvPr>
        </p:nvSpPr>
        <p:spPr>
          <a:xfrm rot="2788117" flipV="1">
            <a:off x="738219" y="2067432"/>
            <a:ext cx="4422236" cy="4101054"/>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chemeClr val="bg2"/>
          </a:soli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8" name="PA-Freeform: Shape 71"/>
          <p:cNvSpPr/>
          <p:nvPr>
            <p:custDataLst>
              <p:tags r:id="rId13"/>
            </p:custDataLst>
          </p:nvPr>
        </p:nvSpPr>
        <p:spPr>
          <a:xfrm rot="1431295" flipV="1">
            <a:off x="691854" y="1922487"/>
            <a:ext cx="4422236" cy="4101054"/>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blipFill dpi="0" rotWithShape="0">
            <a:blip r:embed="rId14">
              <a:extLst>
                <a:ext uri="{28A0092B-C50C-407E-A947-70E740481C1C}">
                  <a14:useLocalDpi xmlns:a14="http://schemas.microsoft.com/office/drawing/2010/main" val="0"/>
                </a:ext>
              </a:extLst>
            </a:blip>
            <a:srcRect/>
            <a:tile tx="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9" name="PA-椭圆 3"/>
          <p:cNvSpPr/>
          <p:nvPr>
            <p:custDataLst>
              <p:tags r:id="rId15"/>
            </p:custDataLst>
          </p:nvPr>
        </p:nvSpPr>
        <p:spPr>
          <a:xfrm rot="19524303">
            <a:off x="1701628" y="5466337"/>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80" name="PA-Graphic 2"/>
          <p:cNvPicPr>
            <a:picLocks noChangeAspect="1"/>
          </p:cNvPicPr>
          <p:nvPr>
            <p:custDataLst>
              <p:tags r:id="rId16"/>
            </p:custDataLst>
          </p:nvPr>
        </p:nvPicPr>
        <p:blipFill>
          <a:blip r:embed="rId17"/>
          <a:stretch>
            <a:fillRect/>
          </a:stretch>
        </p:blipFill>
        <p:spPr>
          <a:xfrm rot="16449687" flipH="1">
            <a:off x="714522" y="4243534"/>
            <a:ext cx="1305174" cy="820214"/>
          </a:xfrm>
          <a:prstGeom prst="rect">
            <a:avLst/>
          </a:prstGeom>
          <a:effectLst>
            <a:outerShdw blurRad="254000" dist="101600" dir="5400000" algn="ctr" rotWithShape="0">
              <a:srgbClr val="FF9700">
                <a:alpha val="23000"/>
              </a:srgbClr>
            </a:outerShdw>
          </a:effectLst>
        </p:spPr>
      </p:pic>
      <p:sp>
        <p:nvSpPr>
          <p:cNvPr id="102" name="1"/>
          <p:cNvSpPr/>
          <p:nvPr>
            <p:custDataLst>
              <p:tags r:id="rId18"/>
            </p:custDataLst>
          </p:nvPr>
        </p:nvSpPr>
        <p:spPr>
          <a:xfrm>
            <a:off x="8496342" y="2049723"/>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Project Brief Introduction </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3" name="1"/>
          <p:cNvSpPr/>
          <p:nvPr>
            <p:custDataLst>
              <p:tags r:id="rId19"/>
            </p:custDataLst>
          </p:nvPr>
        </p:nvSpPr>
        <p:spPr>
          <a:xfrm>
            <a:off x="8407442" y="2790768"/>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Products &amp; Services </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4" name="1"/>
          <p:cNvSpPr/>
          <p:nvPr>
            <p:custDataLst>
              <p:tags r:id="rId20"/>
            </p:custDataLst>
          </p:nvPr>
        </p:nvSpPr>
        <p:spPr>
          <a:xfrm>
            <a:off x="8496342" y="3500063"/>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Operating model</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5" name="1"/>
          <p:cNvSpPr/>
          <p:nvPr>
            <p:custDataLst>
              <p:tags r:id="rId21"/>
            </p:custDataLst>
          </p:nvPr>
        </p:nvSpPr>
        <p:spPr>
          <a:xfrm>
            <a:off x="8430937" y="4272858"/>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Market analysis</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6" name="1"/>
          <p:cNvSpPr/>
          <p:nvPr>
            <p:custDataLst>
              <p:tags r:id="rId22"/>
            </p:custDataLst>
          </p:nvPr>
        </p:nvSpPr>
        <p:spPr>
          <a:xfrm>
            <a:off x="8430937" y="4869123"/>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Business model</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Google Shape;224;p8"/>
          <p:cNvSpPr/>
          <p:nvPr userDrawn="1">
            <p:custDataLst>
              <p:tags r:id="rId23"/>
            </p:custDataLst>
          </p:nvPr>
        </p:nvSpPr>
        <p:spPr>
          <a:xfrm>
            <a:off x="6287270" y="5562930"/>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6</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9" name="Google Shape;220;p8"/>
          <p:cNvSpPr/>
          <p:nvPr userDrawn="1">
            <p:custDataLst>
              <p:tags r:id="rId24"/>
            </p:custDataLst>
          </p:nvPr>
        </p:nvSpPr>
        <p:spPr>
          <a:xfrm>
            <a:off x="6978642" y="5546885"/>
            <a:ext cx="8815078" cy="503999"/>
          </a:xfrm>
          <a:prstGeom prst="rect">
            <a:avLst/>
          </a:prstGeom>
          <a:noFill/>
          <a:ln>
            <a:noFill/>
          </a:ln>
        </p:spPr>
        <p:txBody>
          <a:bodyPr spcFirstLastPara="1" wrap="square" lIns="180000" tIns="45700" rIns="91425" bIns="45700" anchor="ctr" anchorCtr="0">
            <a:noAutofit/>
          </a:bodyPr>
          <a:p>
            <a:pPr marR="0" indent="0">
              <a:lnSpc>
                <a:spcPct val="100000"/>
              </a:lnSpc>
              <a:spcBef>
                <a:spcPts val="0"/>
              </a:spcBef>
              <a:spcAft>
                <a:spcPts val="0"/>
              </a:spcAft>
              <a:buClr>
                <a:srgbClr val="FFFFFF"/>
              </a:buClr>
              <a:buSzPts val="240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发展战略</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10" name="文本框 9"/>
          <p:cNvSpPr txBox="1"/>
          <p:nvPr/>
        </p:nvSpPr>
        <p:spPr>
          <a:xfrm>
            <a:off x="8407400" y="5614035"/>
            <a:ext cx="2895600" cy="453390"/>
          </a:xfrm>
          <a:prstGeom prst="rect">
            <a:avLst/>
          </a:prstGeom>
          <a:noFill/>
          <a:ln>
            <a:noFill/>
          </a:ln>
        </p:spPr>
        <p:txBody>
          <a:bodyPr wrap="square" lIns="91425" tIns="45700" rIns="91425" bIns="45700" anchor="t" anchorCtr="0">
            <a:noAutofit/>
          </a:bodyPr>
          <a:p>
            <a:pPr algn="ctr">
              <a:lnSpc>
                <a:spcPct val="130000"/>
              </a:lnSpc>
            </a:pPr>
            <a:r>
              <a:rPr kumimoji="1" lang="en-US" altLang="zh-CN"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Development strategy </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Tree>
  </p:cSld>
  <p:clrMapOvr>
    <a:masterClrMapping/>
  </p:clrMapOvr>
  <p:transition spd="slow"/>
  <p:timing>
    <p:tnLst>
      <p:par>
        <p:cTn id="1" dur="indefinite" restart="never" nodeType="tmRoot"/>
      </p:par>
    </p:tnLst>
    <p:bldLst>
      <p:bldP spid="77" grpId="0" bldLvl="0" animBg="1"/>
      <p:bldP spid="78" grpId="0" bldLvl="0" animBg="1"/>
      <p:bldP spid="79" grpId="0" bldLvl="0" animBg="1"/>
      <p:bldP spid="102" grpId="0" bldLvl="0" animBg="1"/>
      <p:bldP spid="103" grpId="0" bldLvl="0" animBg="1"/>
      <p:bldP spid="104" grpId="0" bldLvl="0" animBg="1"/>
      <p:bldP spid="105" grpId="0" bldLvl="0" animBg="1"/>
      <p:bldP spid="106"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p:cNvSpPr txBox="1"/>
          <p:nvPr/>
        </p:nvSpPr>
        <p:spPr>
          <a:xfrm>
            <a:off x="6863692" y="1585280"/>
            <a:ext cx="4630851" cy="575945"/>
          </a:xfrm>
          <a:prstGeom prst="rect">
            <a:avLst/>
          </a:prstGeom>
          <a:noFill/>
        </p:spPr>
        <p:txBody>
          <a:bodyPr wrap="square" rtlCol="0">
            <a:spAutoFit/>
          </a:bodyPr>
          <a:lstStyle>
            <a:defPPr>
              <a:defRPr lang="zh-CN"/>
            </a:defPPr>
            <a:lvl1pPr lvl="0" defTabSz="913765">
              <a:lnSpc>
                <a:spcPct val="150000"/>
              </a:lnSpc>
              <a:buSzPct val="25000"/>
              <a:defRPr sz="1050">
                <a:solidFill>
                  <a:schemeClr val="tx1">
                    <a:lumMod val="95000"/>
                    <a:lumOff val="5000"/>
                  </a:schemeClr>
                </a:solidFill>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汇总分析个性化香氛控制设备的市场规模、消费者行为、技术趋势、竞争环境、市场机会与潜在风险，以描绘全面的市场前景。</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 name="1"/>
          <p:cNvSpPr txBox="1"/>
          <p:nvPr/>
        </p:nvSpPr>
        <p:spPr>
          <a:xfrm>
            <a:off x="639052" y="1502983"/>
            <a:ext cx="4673546" cy="521970"/>
          </a:xfrm>
          <a:prstGeom prst="rect">
            <a:avLst/>
          </a:prstGeom>
          <a:noFill/>
        </p:spPr>
        <p:txBody>
          <a:bodyPr wrap="square">
            <a:spAutoFit/>
          </a:bodyPr>
          <a:lstStyle/>
          <a:p>
            <a:pPr marL="0" marR="0" lvl="0" indent="0" defTabSz="913765" rtl="0" eaLnBrk="1" fontAlgn="auto" latinLnBrk="0" hangingPunct="1">
              <a:lnSpc>
                <a:spcPct val="100000"/>
              </a:lnSpc>
              <a:spcBef>
                <a:spcPts val="0"/>
              </a:spcBef>
              <a:spcAft>
                <a:spcPts val="0"/>
              </a:spcAft>
              <a:buClrTx/>
              <a:buSzPct val="25000"/>
              <a:buFontTx/>
              <a:buNone/>
              <a:defRPr/>
            </a:pPr>
            <a:r>
              <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市场分析综述</a:t>
            </a:r>
            <a:endPar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3" name="1"/>
          <p:cNvSpPr txBox="1"/>
          <p:nvPr/>
        </p:nvSpPr>
        <p:spPr>
          <a:xfrm>
            <a:off x="1428552" y="34922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当前香氛市场正在扩大，显示出持续增长的趋势，尤其是消费者对能够反映个人品味和生活风格的个性化香氛产品的需求日益增长。</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4" name="1"/>
          <p:cNvSpPr txBox="1"/>
          <p:nvPr/>
        </p:nvSpPr>
        <p:spPr>
          <a:xfrm>
            <a:off x="1428553" y="31563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市场概况分析</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2" name="1"/>
          <p:cNvSpPr/>
          <p:nvPr/>
        </p:nvSpPr>
        <p:spPr>
          <a:xfrm>
            <a:off x="681747" y="31923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01</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1"/>
          <p:cNvSpPr txBox="1"/>
          <p:nvPr/>
        </p:nvSpPr>
        <p:spPr>
          <a:xfrm>
            <a:off x="5151713" y="34922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消费者越来越倾向于根据个人喜好和使用场景选择香氛产品，期待通过个性化香氛设备来提升生活质量并表达独特的个人风格。</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0" name="1"/>
          <p:cNvSpPr txBox="1"/>
          <p:nvPr/>
        </p:nvSpPr>
        <p:spPr>
          <a:xfrm>
            <a:off x="5151714" y="31563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消费者行为研究</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1"/>
          <p:cNvSpPr/>
          <p:nvPr/>
        </p:nvSpPr>
        <p:spPr>
          <a:xfrm>
            <a:off x="4404908" y="31923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02</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5" name="1"/>
          <p:cNvSpPr txBox="1"/>
          <p:nvPr/>
        </p:nvSpPr>
        <p:spPr>
          <a:xfrm>
            <a:off x="8874874" y="34922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智能化和物联网技术的融合推动了个性化香氛控制设备的发展，使设备更智能、更便捷，并能够根据用户偏好和使用情境自动调节香氛释放。</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6" name="1"/>
          <p:cNvSpPr txBox="1"/>
          <p:nvPr/>
        </p:nvSpPr>
        <p:spPr>
          <a:xfrm>
            <a:off x="8874875" y="31563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技术发展趋势</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4" name="1"/>
          <p:cNvSpPr/>
          <p:nvPr/>
        </p:nvSpPr>
        <p:spPr>
          <a:xfrm>
            <a:off x="8128069" y="31923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03</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1" name="1"/>
          <p:cNvSpPr txBox="1"/>
          <p:nvPr/>
        </p:nvSpPr>
        <p:spPr>
          <a:xfrm>
            <a:off x="1428552" y="4927346"/>
            <a:ext cx="2678075" cy="130302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市场上的主要竞争对手提供了各具特色的香氛控制设备，但产品在智能化程度、持久性和个性化选项上存在差异，这影响了他们的市场占位和在满足消费者个性化需求上的能力。</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2" name="1"/>
          <p:cNvSpPr txBox="1"/>
          <p:nvPr/>
        </p:nvSpPr>
        <p:spPr>
          <a:xfrm>
            <a:off x="1428553" y="45914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竞争环境分析</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1"/>
          <p:cNvSpPr/>
          <p:nvPr/>
        </p:nvSpPr>
        <p:spPr>
          <a:xfrm>
            <a:off x="681747" y="46274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04</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1"/>
          <p:cNvSpPr txBox="1"/>
          <p:nvPr/>
        </p:nvSpPr>
        <p:spPr>
          <a:xfrm>
            <a:off x="5151713" y="49273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市场对高度定制化和智能化香氛控制设备的需求增强，而现有产品未能完全满足这一需求，为个性化香氛控制设备提供了进入市场并填补这一缺口的机会。</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txBox="1"/>
          <p:nvPr/>
        </p:nvSpPr>
        <p:spPr>
          <a:xfrm>
            <a:off x="5151714" y="45914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市场机会识别</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1"/>
          <p:cNvSpPr/>
          <p:nvPr/>
        </p:nvSpPr>
        <p:spPr>
          <a:xfrm>
            <a:off x="4404908" y="46274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05</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1"/>
          <p:cNvSpPr txBox="1"/>
          <p:nvPr/>
        </p:nvSpPr>
        <p:spPr>
          <a:xfrm>
            <a:off x="8874874" y="49273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个性化香氛控制设备市场可能受到法规变更、市场竞争加剧、经济不稳定等外部因素的影响，这些风险需要仔细监测和评估以制定应对策略。</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1"/>
          <p:cNvSpPr txBox="1"/>
          <p:nvPr/>
        </p:nvSpPr>
        <p:spPr>
          <a:xfrm>
            <a:off x="8874875" y="45914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潜在风险评估</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1"/>
          <p:cNvSpPr/>
          <p:nvPr/>
        </p:nvSpPr>
        <p:spPr>
          <a:xfrm>
            <a:off x="8128069" y="46274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06</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5" name="文本框 34"/>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市场分析</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3" grpId="0"/>
      <p:bldP spid="4" grpId="0"/>
      <p:bldP spid="33" grpId="0"/>
      <p:bldP spid="34" grpId="0"/>
      <p:bldP spid="32" grpId="0" bldLvl="0" animBg="1"/>
      <p:bldP spid="29" grpId="0"/>
      <p:bldP spid="30" grpId="0"/>
      <p:bldP spid="28" grpId="0" bldLvl="0" animBg="1"/>
      <p:bldP spid="25" grpId="0"/>
      <p:bldP spid="26" grpId="0"/>
      <p:bldP spid="24" grpId="0" bldLvl="0" animBg="1"/>
      <p:bldP spid="21" grpId="0"/>
      <p:bldP spid="22" grpId="0"/>
      <p:bldP spid="20" grpId="0" bldLvl="0" animBg="1"/>
      <p:bldP spid="17" grpId="0"/>
      <p:bldP spid="18" grpId="0"/>
      <p:bldP spid="16" grpId="0" bldLvl="0" animBg="1"/>
      <p:bldP spid="13" grpId="0"/>
      <p:bldP spid="14" grpId="0"/>
      <p:bldP spid="12"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p:cNvSpPr txBox="1"/>
          <p:nvPr/>
        </p:nvSpPr>
        <p:spPr>
          <a:xfrm>
            <a:off x="617705" y="1291202"/>
            <a:ext cx="4673546" cy="521970"/>
          </a:xfrm>
          <a:prstGeom prst="rect">
            <a:avLst/>
          </a:prstGeom>
          <a:noFill/>
        </p:spPr>
        <p:txBody>
          <a:bodyPr wrap="square">
            <a:spAutoFit/>
          </a:bodyPr>
          <a:lstStyle/>
          <a:p>
            <a:pPr marL="0" marR="0" lvl="0" indent="0" defTabSz="913765" rtl="0" eaLnBrk="1" fontAlgn="auto" latinLnBrk="0" hangingPunct="1">
              <a:lnSpc>
                <a:spcPct val="100000"/>
              </a:lnSpc>
              <a:spcBef>
                <a:spcPts val="0"/>
              </a:spcBef>
              <a:spcAft>
                <a:spcPts val="0"/>
              </a:spcAft>
              <a:buClrTx/>
              <a:buSzPct val="25000"/>
              <a:buFontTx/>
              <a:buNone/>
              <a:defRPr/>
            </a:pPr>
            <a:r>
              <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痛点和需求</a:t>
            </a:r>
            <a:endPar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 name="1"/>
          <p:cNvSpPr txBox="1"/>
          <p:nvPr/>
        </p:nvSpPr>
        <p:spPr>
          <a:xfrm>
            <a:off x="6343750" y="1556061"/>
            <a:ext cx="5141044" cy="333375"/>
          </a:xfrm>
          <a:prstGeom prst="rect">
            <a:avLst/>
          </a:prstGeom>
          <a:noFill/>
        </p:spPr>
        <p:txBody>
          <a:bodyPr wrap="square" rtlCol="0">
            <a:spAutoFit/>
          </a:bodyPr>
          <a:lstStyle>
            <a:defPPr>
              <a:defRPr lang="zh-CN"/>
            </a:defPPr>
            <a:lvl1pPr lvl="0" defTabSz="913765">
              <a:lnSpc>
                <a:spcPct val="150000"/>
              </a:lnSpc>
              <a:buSzPct val="25000"/>
              <a:defRPr sz="1050">
                <a:solidFill>
                  <a:schemeClr val="tx1">
                    <a:lumMod val="95000"/>
                    <a:lumOff val="5000"/>
                  </a:schemeClr>
                </a:solidFill>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解决持久性与个性化难题，个性化香氛控制设备迎合移动生活需求</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1"/>
          <p:cNvSpPr/>
          <p:nvPr/>
        </p:nvSpPr>
        <p:spPr>
          <a:xfrm>
            <a:off x="703048" y="3251311"/>
            <a:ext cx="2637929" cy="2233190"/>
          </a:xfrm>
          <a:prstGeom prst="roundRect">
            <a:avLst>
              <a:gd name="adj" fmla="val 7307"/>
            </a:avLst>
          </a:prstGeom>
          <a:solidFill>
            <a:schemeClr val="tx1">
              <a:lumMod val="95000"/>
              <a:lumOff val="5000"/>
              <a:alpha val="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1"/>
          <p:cNvSpPr/>
          <p:nvPr/>
        </p:nvSpPr>
        <p:spPr>
          <a:xfrm>
            <a:off x="4566142" y="3251311"/>
            <a:ext cx="2637929" cy="2233190"/>
          </a:xfrm>
          <a:prstGeom prst="roundRect">
            <a:avLst>
              <a:gd name="adj" fmla="val 7307"/>
            </a:avLst>
          </a:prstGeom>
          <a:solidFill>
            <a:schemeClr val="tx1">
              <a:lumMod val="95000"/>
              <a:lumOff val="5000"/>
              <a:alpha val="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1"/>
          <p:cNvSpPr/>
          <p:nvPr/>
        </p:nvSpPr>
        <p:spPr>
          <a:xfrm>
            <a:off x="8429239" y="3251311"/>
            <a:ext cx="2637929" cy="2233190"/>
          </a:xfrm>
          <a:prstGeom prst="roundRect">
            <a:avLst>
              <a:gd name="adj" fmla="val 7307"/>
            </a:avLst>
          </a:prstGeom>
          <a:solidFill>
            <a:schemeClr val="tx1">
              <a:lumMod val="95000"/>
              <a:lumOff val="5000"/>
              <a:alpha val="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2" name="1"/>
          <p:cNvSpPr/>
          <p:nvPr/>
        </p:nvSpPr>
        <p:spPr>
          <a:xfrm>
            <a:off x="2922963" y="3474045"/>
            <a:ext cx="835251" cy="835252"/>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endParaRPr lang="zh-CN" altLang="en-US" b="1">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3" name="1"/>
          <p:cNvSpPr/>
          <p:nvPr/>
        </p:nvSpPr>
        <p:spPr bwMode="auto">
          <a:xfrm>
            <a:off x="3183815" y="3774091"/>
            <a:ext cx="313547" cy="235160"/>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419 w 533400"/>
              <a:gd name="connsiteY9" fmla="*/ 198646 h 400050"/>
              <a:gd name="connsiteX10" fmla="*/ 351414 w 533400"/>
              <a:gd name="connsiteY10" fmla="*/ 204170 h 400050"/>
              <a:gd name="connsiteX11" fmla="*/ 351414 w 533400"/>
              <a:gd name="connsiteY11" fmla="*/ 204170 h 400050"/>
              <a:gd name="connsiteX12" fmla="*/ 267118 w 533400"/>
              <a:gd name="connsiteY12" fmla="*/ 315613 h 400050"/>
              <a:gd name="connsiteX13" fmla="*/ 264641 w 533400"/>
              <a:gd name="connsiteY13" fmla="*/ 318470 h 400050"/>
              <a:gd name="connsiteX14" fmla="*/ 224255 w 533400"/>
              <a:gd name="connsiteY14" fmla="*/ 318756 h 400050"/>
              <a:gd name="connsiteX15" fmla="*/ 224255 w 533400"/>
              <a:gd name="connsiteY15" fmla="*/ 318756 h 400050"/>
              <a:gd name="connsiteX16" fmla="*/ 162152 w 533400"/>
              <a:gd name="connsiteY16" fmla="*/ 257415 h 400050"/>
              <a:gd name="connsiteX17" fmla="*/ 160247 w 533400"/>
              <a:gd name="connsiteY17" fmla="*/ 255701 h 400050"/>
              <a:gd name="connsiteX18" fmla="*/ 120052 w 533400"/>
              <a:gd name="connsiteY18" fmla="*/ 259606 h 400050"/>
              <a:gd name="connsiteX19" fmla="*/ 120052 w 533400"/>
              <a:gd name="connsiteY19" fmla="*/ 259606 h 400050"/>
              <a:gd name="connsiteX20" fmla="*/ 32517 w 533400"/>
              <a:gd name="connsiteY20" fmla="*/ 366095 h 400050"/>
              <a:gd name="connsiteX21" fmla="*/ 30326 w 533400"/>
              <a:gd name="connsiteY21" fmla="*/ 372096 h 400050"/>
              <a:gd name="connsiteX22" fmla="*/ 39851 w 533400"/>
              <a:gd name="connsiteY22" fmla="*/ 381621 h 400050"/>
              <a:gd name="connsiteX23" fmla="*/ 39851 w 533400"/>
              <a:gd name="connsiteY23" fmla="*/ 381621 h 400050"/>
              <a:gd name="connsiteX24" fmla="*/ 497242 w 533400"/>
              <a:gd name="connsiteY24" fmla="*/ 381621 h 400050"/>
              <a:gd name="connsiteX25" fmla="*/ 502480 w 533400"/>
              <a:gd name="connsiteY25" fmla="*/ 380002 h 400050"/>
              <a:gd name="connsiteX26" fmla="*/ 505147 w 533400"/>
              <a:gd name="connsiteY26" fmla="*/ 366762 h 400050"/>
              <a:gd name="connsiteX27" fmla="*/ 505147 w 533400"/>
              <a:gd name="connsiteY27" fmla="*/ 366762 h 400050"/>
              <a:gd name="connsiteX28" fmla="*/ 397991 w 533400"/>
              <a:gd name="connsiteY28" fmla="*/ 205504 h 400050"/>
              <a:gd name="connsiteX29" fmla="*/ 391419 w 533400"/>
              <a:gd name="connsiteY29" fmla="*/ 198646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245" y="621"/>
                  <a:pt x="534008" y="13385"/>
                  <a:pt x="534008" y="29196"/>
                </a:cubicBezTo>
                <a:lnTo>
                  <a:pt x="534008" y="372096"/>
                </a:lnTo>
                <a:cubicBezTo>
                  <a:pt x="534008" y="387907"/>
                  <a:pt x="521245" y="400671"/>
                  <a:pt x="505433" y="400671"/>
                </a:cubicBezTo>
                <a:lnTo>
                  <a:pt x="29183" y="400671"/>
                </a:lnTo>
                <a:cubicBezTo>
                  <a:pt x="13371" y="400671"/>
                  <a:pt x="608" y="387907"/>
                  <a:pt x="608" y="372096"/>
                </a:cubicBezTo>
                <a:lnTo>
                  <a:pt x="608" y="29196"/>
                </a:lnTo>
                <a:cubicBezTo>
                  <a:pt x="608" y="13385"/>
                  <a:pt x="13371" y="621"/>
                  <a:pt x="29183" y="621"/>
                </a:cubicBezTo>
                <a:lnTo>
                  <a:pt x="505433" y="621"/>
                </a:lnTo>
                <a:close/>
                <a:moveTo>
                  <a:pt x="391419" y="198646"/>
                </a:moveTo>
                <a:cubicBezTo>
                  <a:pt x="378846" y="189121"/>
                  <a:pt x="360939" y="191597"/>
                  <a:pt x="351414" y="204170"/>
                </a:cubicBezTo>
                <a:lnTo>
                  <a:pt x="351414" y="204170"/>
                </a:lnTo>
                <a:lnTo>
                  <a:pt x="267118" y="315613"/>
                </a:lnTo>
                <a:cubicBezTo>
                  <a:pt x="266355" y="316660"/>
                  <a:pt x="265498" y="317518"/>
                  <a:pt x="264641" y="318470"/>
                </a:cubicBezTo>
                <a:cubicBezTo>
                  <a:pt x="253592" y="329710"/>
                  <a:pt x="235495" y="329805"/>
                  <a:pt x="224255" y="318756"/>
                </a:cubicBezTo>
                <a:lnTo>
                  <a:pt x="224255" y="318756"/>
                </a:lnTo>
                <a:lnTo>
                  <a:pt x="162152" y="257415"/>
                </a:lnTo>
                <a:cubicBezTo>
                  <a:pt x="161485" y="256844"/>
                  <a:pt x="160914" y="256177"/>
                  <a:pt x="160247" y="255701"/>
                </a:cubicBezTo>
                <a:cubicBezTo>
                  <a:pt x="148055" y="245699"/>
                  <a:pt x="130053" y="247414"/>
                  <a:pt x="120052" y="259606"/>
                </a:cubicBezTo>
                <a:lnTo>
                  <a:pt x="120052" y="259606"/>
                </a:lnTo>
                <a:lnTo>
                  <a:pt x="32517" y="366095"/>
                </a:lnTo>
                <a:cubicBezTo>
                  <a:pt x="31088" y="367810"/>
                  <a:pt x="30326" y="369905"/>
                  <a:pt x="30326" y="372096"/>
                </a:cubicBezTo>
                <a:cubicBezTo>
                  <a:pt x="30326" y="377335"/>
                  <a:pt x="34612" y="381621"/>
                  <a:pt x="39851" y="381621"/>
                </a:cubicBezTo>
                <a:lnTo>
                  <a:pt x="39851" y="381621"/>
                </a:lnTo>
                <a:lnTo>
                  <a:pt x="497242" y="381621"/>
                </a:lnTo>
                <a:cubicBezTo>
                  <a:pt x="499146" y="381621"/>
                  <a:pt x="500956" y="381050"/>
                  <a:pt x="502480" y="380002"/>
                </a:cubicBezTo>
                <a:cubicBezTo>
                  <a:pt x="506862" y="377049"/>
                  <a:pt x="508005" y="371144"/>
                  <a:pt x="505147" y="366762"/>
                </a:cubicBezTo>
                <a:lnTo>
                  <a:pt x="505147" y="366762"/>
                </a:lnTo>
                <a:lnTo>
                  <a:pt x="397991" y="205504"/>
                </a:lnTo>
                <a:cubicBezTo>
                  <a:pt x="396181" y="202932"/>
                  <a:pt x="393990" y="200551"/>
                  <a:pt x="391419" y="198646"/>
                </a:cubicBez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1"/>
          <p:cNvSpPr/>
          <p:nvPr/>
        </p:nvSpPr>
        <p:spPr>
          <a:xfrm>
            <a:off x="6786445" y="3474045"/>
            <a:ext cx="835251" cy="835252"/>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endParaRPr lang="zh-CN" altLang="en-US" b="1">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1" name="1"/>
          <p:cNvSpPr/>
          <p:nvPr/>
        </p:nvSpPr>
        <p:spPr>
          <a:xfrm>
            <a:off x="7053400" y="3746508"/>
            <a:ext cx="295604" cy="290325"/>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408 h 523875"/>
              <a:gd name="connsiteX30" fmla="*/ 11151 w 533400"/>
              <a:gd name="connsiteY30" fmla="*/ 175405 h 523875"/>
              <a:gd name="connsiteX31" fmla="*/ 56300 w 533400"/>
              <a:gd name="connsiteY31" fmla="*/ 127018 h 523875"/>
              <a:gd name="connsiteX32" fmla="*/ 8411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576" y="276846"/>
                  <a:pt x="372339" y="289610"/>
                  <a:pt x="372339" y="305421"/>
                </a:cubicBezTo>
                <a:lnTo>
                  <a:pt x="372339" y="495921"/>
                </a:lnTo>
                <a:cubicBezTo>
                  <a:pt x="372339" y="511732"/>
                  <a:pt x="359576" y="524496"/>
                  <a:pt x="343764" y="524496"/>
                </a:cubicBezTo>
                <a:lnTo>
                  <a:pt x="191364" y="524496"/>
                </a:lnTo>
                <a:cubicBezTo>
                  <a:pt x="175552" y="524496"/>
                  <a:pt x="162789" y="511732"/>
                  <a:pt x="162789" y="495921"/>
                </a:cubicBezTo>
                <a:lnTo>
                  <a:pt x="162789" y="305421"/>
                </a:lnTo>
                <a:cubicBezTo>
                  <a:pt x="162789" y="289610"/>
                  <a:pt x="175552" y="276846"/>
                  <a:pt x="191364" y="276846"/>
                </a:cubicBezTo>
                <a:lnTo>
                  <a:pt x="343764" y="276846"/>
                </a:lnTo>
                <a:close/>
                <a:moveTo>
                  <a:pt x="143739" y="114921"/>
                </a:moveTo>
                <a:cubicBezTo>
                  <a:pt x="143739" y="135305"/>
                  <a:pt x="159741" y="151973"/>
                  <a:pt x="179934" y="153021"/>
                </a:cubicBezTo>
                <a:lnTo>
                  <a:pt x="181839" y="153021"/>
                </a:lnTo>
                <a:lnTo>
                  <a:pt x="353289" y="153021"/>
                </a:lnTo>
                <a:cubicBezTo>
                  <a:pt x="373673" y="153021"/>
                  <a:pt x="390341" y="137019"/>
                  <a:pt x="391389" y="116826"/>
                </a:cubicBezTo>
                <a:lnTo>
                  <a:pt x="391389" y="114921"/>
                </a:lnTo>
                <a:lnTo>
                  <a:pt x="505689" y="114921"/>
                </a:lnTo>
                <a:cubicBezTo>
                  <a:pt x="521501" y="114921"/>
                  <a:pt x="534264" y="127685"/>
                  <a:pt x="534264" y="143496"/>
                </a:cubicBezTo>
                <a:lnTo>
                  <a:pt x="534264" y="381621"/>
                </a:lnTo>
                <a:cubicBezTo>
                  <a:pt x="534264" y="397432"/>
                  <a:pt x="521501" y="410196"/>
                  <a:pt x="505689" y="410196"/>
                </a:cubicBezTo>
                <a:lnTo>
                  <a:pt x="391389" y="410196"/>
                </a:lnTo>
                <a:lnTo>
                  <a:pt x="391389" y="295896"/>
                </a:lnTo>
                <a:cubicBezTo>
                  <a:pt x="391389" y="275512"/>
                  <a:pt x="375387" y="258844"/>
                  <a:pt x="355194" y="257796"/>
                </a:cubicBezTo>
                <a:lnTo>
                  <a:pt x="353289" y="257796"/>
                </a:lnTo>
                <a:lnTo>
                  <a:pt x="181839" y="257796"/>
                </a:lnTo>
                <a:cubicBezTo>
                  <a:pt x="161455" y="257796"/>
                  <a:pt x="144787" y="273798"/>
                  <a:pt x="143739" y="293991"/>
                </a:cubicBezTo>
                <a:lnTo>
                  <a:pt x="143739" y="295896"/>
                </a:lnTo>
                <a:lnTo>
                  <a:pt x="143739" y="410196"/>
                </a:lnTo>
                <a:lnTo>
                  <a:pt x="29439" y="410196"/>
                </a:lnTo>
                <a:cubicBezTo>
                  <a:pt x="13627" y="410196"/>
                  <a:pt x="864" y="397432"/>
                  <a:pt x="864" y="381621"/>
                </a:cubicBezTo>
                <a:lnTo>
                  <a:pt x="864" y="201408"/>
                </a:lnTo>
                <a:cubicBezTo>
                  <a:pt x="864" y="191788"/>
                  <a:pt x="4484" y="182454"/>
                  <a:pt x="11151" y="175405"/>
                </a:cubicBezTo>
                <a:lnTo>
                  <a:pt x="56300" y="127018"/>
                </a:lnTo>
                <a:cubicBezTo>
                  <a:pt x="63538" y="119303"/>
                  <a:pt x="73635" y="114921"/>
                  <a:pt x="84112" y="114921"/>
                </a:cubicBezTo>
                <a:lnTo>
                  <a:pt x="143739" y="114921"/>
                </a:lnTo>
                <a:close/>
                <a:moveTo>
                  <a:pt x="462827" y="172071"/>
                </a:moveTo>
                <a:cubicBezTo>
                  <a:pt x="454921" y="172071"/>
                  <a:pt x="448539" y="178453"/>
                  <a:pt x="448539" y="186359"/>
                </a:cubicBezTo>
                <a:cubicBezTo>
                  <a:pt x="448539" y="194264"/>
                  <a:pt x="454921" y="200646"/>
                  <a:pt x="462827" y="200646"/>
                </a:cubicBezTo>
                <a:cubicBezTo>
                  <a:pt x="470732" y="200646"/>
                  <a:pt x="477114" y="194264"/>
                  <a:pt x="477114" y="186359"/>
                </a:cubicBezTo>
                <a:cubicBezTo>
                  <a:pt x="477114" y="178453"/>
                  <a:pt x="470732" y="172071"/>
                  <a:pt x="462827" y="172071"/>
                </a:cubicBezTo>
                <a:close/>
                <a:moveTo>
                  <a:pt x="343764" y="621"/>
                </a:moveTo>
                <a:cubicBezTo>
                  <a:pt x="359576" y="621"/>
                  <a:pt x="372339" y="13385"/>
                  <a:pt x="372339" y="29196"/>
                </a:cubicBezTo>
                <a:lnTo>
                  <a:pt x="372339" y="105396"/>
                </a:lnTo>
                <a:cubicBezTo>
                  <a:pt x="372339" y="121207"/>
                  <a:pt x="359576" y="133971"/>
                  <a:pt x="343764" y="133971"/>
                </a:cubicBezTo>
                <a:lnTo>
                  <a:pt x="191364" y="133971"/>
                </a:lnTo>
                <a:cubicBezTo>
                  <a:pt x="175552" y="133971"/>
                  <a:pt x="162789" y="121207"/>
                  <a:pt x="162789" y="105396"/>
                </a:cubicBezTo>
                <a:lnTo>
                  <a:pt x="162789" y="29196"/>
                </a:lnTo>
                <a:cubicBezTo>
                  <a:pt x="162789" y="13385"/>
                  <a:pt x="175552" y="621"/>
                  <a:pt x="191364" y="621"/>
                </a:cubicBezTo>
                <a:lnTo>
                  <a:pt x="343764" y="621"/>
                </a:ln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p:nvPr/>
        </p:nvSpPr>
        <p:spPr>
          <a:xfrm>
            <a:off x="10649543" y="3474044"/>
            <a:ext cx="835251" cy="835252"/>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endParaRPr lang="zh-CN" altLang="en-US" b="1">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9" name="1"/>
          <p:cNvSpPr/>
          <p:nvPr/>
        </p:nvSpPr>
        <p:spPr bwMode="auto">
          <a:xfrm>
            <a:off x="10910395" y="3726692"/>
            <a:ext cx="301007" cy="329952"/>
          </a:xfrm>
          <a:custGeom>
            <a:avLst/>
            <a:gdLst>
              <a:gd name="connsiteX0" fmla="*/ 248770 w 495300"/>
              <a:gd name="connsiteY0" fmla="*/ 621 h 542925"/>
              <a:gd name="connsiteX1" fmla="*/ 496420 w 495300"/>
              <a:gd name="connsiteY1" fmla="*/ 248271 h 542925"/>
              <a:gd name="connsiteX2" fmla="*/ 323827 w 495300"/>
              <a:gd name="connsiteY2" fmla="*/ 484396 h 542925"/>
              <a:gd name="connsiteX3" fmla="*/ 346973 w 495300"/>
              <a:gd name="connsiteY3" fmla="*/ 524496 h 542925"/>
              <a:gd name="connsiteX4" fmla="*/ 420220 w 495300"/>
              <a:gd name="connsiteY4" fmla="*/ 524496 h 542925"/>
              <a:gd name="connsiteX5" fmla="*/ 420220 w 495300"/>
              <a:gd name="connsiteY5" fmla="*/ 543546 h 542925"/>
              <a:gd name="connsiteX6" fmla="*/ 77320 w 495300"/>
              <a:gd name="connsiteY6" fmla="*/ 543546 h 542925"/>
              <a:gd name="connsiteX7" fmla="*/ 77320 w 495300"/>
              <a:gd name="connsiteY7" fmla="*/ 524496 h 542925"/>
              <a:gd name="connsiteX8" fmla="*/ 150567 w 495300"/>
              <a:gd name="connsiteY8" fmla="*/ 524496 h 542925"/>
              <a:gd name="connsiteX9" fmla="*/ 173713 w 495300"/>
              <a:gd name="connsiteY9" fmla="*/ 484396 h 542925"/>
              <a:gd name="connsiteX10" fmla="*/ 1120 w 495300"/>
              <a:gd name="connsiteY10" fmla="*/ 248271 h 542925"/>
              <a:gd name="connsiteX11" fmla="*/ 248770 w 495300"/>
              <a:gd name="connsiteY11" fmla="*/ 621 h 542925"/>
              <a:gd name="connsiteX12" fmla="*/ 192763 w 495300"/>
              <a:gd name="connsiteY12" fmla="*/ 489539 h 542925"/>
              <a:gd name="connsiteX13" fmla="*/ 172570 w 495300"/>
              <a:gd name="connsiteY13" fmla="*/ 524496 h 542925"/>
              <a:gd name="connsiteX14" fmla="*/ 324970 w 495300"/>
              <a:gd name="connsiteY14" fmla="*/ 524496 h 542925"/>
              <a:gd name="connsiteX15" fmla="*/ 304777 w 495300"/>
              <a:gd name="connsiteY15" fmla="*/ 489539 h 542925"/>
              <a:gd name="connsiteX16" fmla="*/ 248770 w 495300"/>
              <a:gd name="connsiteY16" fmla="*/ 495921 h 542925"/>
              <a:gd name="connsiteX17" fmla="*/ 192763 w 495300"/>
              <a:gd name="connsiteY17" fmla="*/ 489539 h 542925"/>
              <a:gd name="connsiteX18" fmla="*/ 248770 w 495300"/>
              <a:gd name="connsiteY18" fmla="*/ 143496 h 542925"/>
              <a:gd name="connsiteX19" fmla="*/ 143995 w 495300"/>
              <a:gd name="connsiteY19" fmla="*/ 248271 h 542925"/>
              <a:gd name="connsiteX20" fmla="*/ 248770 w 495300"/>
              <a:gd name="connsiteY20" fmla="*/ 353046 h 542925"/>
              <a:gd name="connsiteX21" fmla="*/ 353545 w 495300"/>
              <a:gd name="connsiteY21" fmla="*/ 248271 h 542925"/>
              <a:gd name="connsiteX22" fmla="*/ 248770 w 495300"/>
              <a:gd name="connsiteY22" fmla="*/ 143496 h 542925"/>
              <a:gd name="connsiteX23" fmla="*/ 367833 w 495300"/>
              <a:gd name="connsiteY23" fmla="*/ 114921 h 542925"/>
              <a:gd name="connsiteX24" fmla="*/ 353545 w 495300"/>
              <a:gd name="connsiteY24" fmla="*/ 129209 h 542925"/>
              <a:gd name="connsiteX25" fmla="*/ 367833 w 495300"/>
              <a:gd name="connsiteY25" fmla="*/ 143496 h 542925"/>
              <a:gd name="connsiteX26" fmla="*/ 382120 w 495300"/>
              <a:gd name="connsiteY26" fmla="*/ 129209 h 542925"/>
              <a:gd name="connsiteX27" fmla="*/ 367833 w 495300"/>
              <a:gd name="connsiteY27" fmla="*/ 114921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8770" y="621"/>
                </a:moveTo>
                <a:cubicBezTo>
                  <a:pt x="385549" y="621"/>
                  <a:pt x="496420" y="111492"/>
                  <a:pt x="496420" y="248271"/>
                </a:cubicBezTo>
                <a:cubicBezTo>
                  <a:pt x="496420" y="358856"/>
                  <a:pt x="423935" y="452582"/>
                  <a:pt x="323827" y="484396"/>
                </a:cubicBezTo>
                <a:lnTo>
                  <a:pt x="346973" y="524496"/>
                </a:lnTo>
                <a:lnTo>
                  <a:pt x="420220" y="524496"/>
                </a:lnTo>
                <a:lnTo>
                  <a:pt x="420220" y="543546"/>
                </a:lnTo>
                <a:lnTo>
                  <a:pt x="77320" y="543546"/>
                </a:lnTo>
                <a:lnTo>
                  <a:pt x="77320" y="524496"/>
                </a:lnTo>
                <a:lnTo>
                  <a:pt x="150567" y="524496"/>
                </a:lnTo>
                <a:lnTo>
                  <a:pt x="173713" y="484396"/>
                </a:lnTo>
                <a:cubicBezTo>
                  <a:pt x="73605" y="452582"/>
                  <a:pt x="1120" y="358856"/>
                  <a:pt x="1120" y="248271"/>
                </a:cubicBezTo>
                <a:cubicBezTo>
                  <a:pt x="1120" y="111492"/>
                  <a:pt x="111991" y="621"/>
                  <a:pt x="248770" y="621"/>
                </a:cubicBezTo>
                <a:close/>
                <a:moveTo>
                  <a:pt x="192763" y="489539"/>
                </a:moveTo>
                <a:lnTo>
                  <a:pt x="172570" y="524496"/>
                </a:lnTo>
                <a:lnTo>
                  <a:pt x="324970" y="524496"/>
                </a:lnTo>
                <a:lnTo>
                  <a:pt x="304777" y="489539"/>
                </a:lnTo>
                <a:cubicBezTo>
                  <a:pt x="286775" y="493730"/>
                  <a:pt x="268010" y="495921"/>
                  <a:pt x="248770" y="495921"/>
                </a:cubicBezTo>
                <a:cubicBezTo>
                  <a:pt x="229530" y="495921"/>
                  <a:pt x="210765" y="493730"/>
                  <a:pt x="192763" y="489539"/>
                </a:cubicBezTo>
                <a:close/>
                <a:moveTo>
                  <a:pt x="248770" y="143496"/>
                </a:moveTo>
                <a:cubicBezTo>
                  <a:pt x="190858" y="143496"/>
                  <a:pt x="143995" y="190359"/>
                  <a:pt x="143995" y="248271"/>
                </a:cubicBezTo>
                <a:cubicBezTo>
                  <a:pt x="143995" y="306183"/>
                  <a:pt x="190858" y="353046"/>
                  <a:pt x="248770" y="353046"/>
                </a:cubicBezTo>
                <a:cubicBezTo>
                  <a:pt x="306682" y="353046"/>
                  <a:pt x="353545" y="306183"/>
                  <a:pt x="353545" y="248271"/>
                </a:cubicBezTo>
                <a:cubicBezTo>
                  <a:pt x="353545" y="190359"/>
                  <a:pt x="306682" y="143496"/>
                  <a:pt x="248770" y="143496"/>
                </a:cubicBezTo>
                <a:close/>
                <a:moveTo>
                  <a:pt x="367833" y="114921"/>
                </a:moveTo>
                <a:cubicBezTo>
                  <a:pt x="359927" y="114921"/>
                  <a:pt x="353545" y="121303"/>
                  <a:pt x="353545" y="129209"/>
                </a:cubicBezTo>
                <a:cubicBezTo>
                  <a:pt x="353545" y="137114"/>
                  <a:pt x="359927" y="143496"/>
                  <a:pt x="367833" y="143496"/>
                </a:cubicBezTo>
                <a:cubicBezTo>
                  <a:pt x="375738" y="143496"/>
                  <a:pt x="382120" y="137114"/>
                  <a:pt x="382120" y="129209"/>
                </a:cubicBezTo>
                <a:cubicBezTo>
                  <a:pt x="382120" y="121303"/>
                  <a:pt x="375738" y="114921"/>
                  <a:pt x="367833" y="114921"/>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1"/>
          <p:cNvSpPr txBox="1"/>
          <p:nvPr/>
        </p:nvSpPr>
        <p:spPr>
          <a:xfrm>
            <a:off x="917335" y="4049973"/>
            <a:ext cx="1822255" cy="1245235"/>
          </a:xfrm>
          <a:prstGeom prst="rect">
            <a:avLst/>
          </a:prstGeom>
          <a:noFill/>
        </p:spPr>
        <p:txBody>
          <a:bodyPr wrap="square" rtlCol="0">
            <a:spAutoFit/>
          </a:bodyPr>
          <a:lstStyle>
            <a:defPPr>
              <a:defRPr lang="zh-CN"/>
            </a:defPPr>
            <a:lvl1pPr>
              <a:lnSpc>
                <a:spcPts val="1500"/>
              </a:lnSpc>
              <a:defRPr sz="900"/>
            </a:lvl1pPr>
          </a:lstStyle>
          <a:p>
            <a:r>
              <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市场上许多香水，香氛产品持久性不长。香气持续的时间短，香氛机开机时香气四溢，机器停止工作，香味便迅速消散，无法保持长时间的香氛效果。</a:t>
            </a:r>
            <a:endPar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1"/>
          <p:cNvSpPr txBox="1"/>
          <p:nvPr/>
        </p:nvSpPr>
        <p:spPr>
          <a:xfrm>
            <a:off x="917575" y="3671570"/>
            <a:ext cx="1570990" cy="306705"/>
          </a:xfrm>
          <a:prstGeom prst="rect">
            <a:avLst/>
          </a:prstGeom>
          <a:noFill/>
        </p:spPr>
        <p:txBody>
          <a:bodyPr wrap="square" rtlCol="0">
            <a:spAutoFit/>
          </a:bodyPr>
          <a:lstStyle/>
          <a:p>
            <a:r>
              <a:rPr lang="zh-CN" altLang="en-US" sz="1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香水持久性不佳</a:t>
            </a:r>
            <a:r>
              <a:rPr lang="en-US" altLang="zh-CN" sz="1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en-US" altLang="zh-CN" sz="1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1"/>
          <p:cNvSpPr txBox="1"/>
          <p:nvPr/>
        </p:nvSpPr>
        <p:spPr>
          <a:xfrm>
            <a:off x="4780044" y="4049973"/>
            <a:ext cx="1822255" cy="860425"/>
          </a:xfrm>
          <a:prstGeom prst="rect">
            <a:avLst/>
          </a:prstGeom>
          <a:noFill/>
        </p:spPr>
        <p:txBody>
          <a:bodyPr wrap="square" rtlCol="0">
            <a:spAutoFit/>
          </a:bodyPr>
          <a:lstStyle>
            <a:defPPr>
              <a:defRPr lang="zh-CN"/>
            </a:defPPr>
            <a:lvl1pPr>
              <a:lnSpc>
                <a:spcPts val="1500"/>
              </a:lnSpc>
              <a:defRPr sz="1050">
                <a:solidFill>
                  <a:schemeClr val="tx1">
                    <a:lumMod val="95000"/>
                    <a:lumOff val="5000"/>
                  </a:schemeClr>
                </a:solidFill>
              </a:defRPr>
            </a:lvl1pPr>
          </a:lstStyle>
          <a:p>
            <a:r>
              <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市场上的普通香氛机产品功能相对单一，一般同时只能提供一种香气，无法满足消费者多样化的需求。</a:t>
            </a:r>
            <a:endPar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1"/>
          <p:cNvSpPr txBox="1"/>
          <p:nvPr/>
        </p:nvSpPr>
        <p:spPr>
          <a:xfrm>
            <a:off x="4780280" y="3671570"/>
            <a:ext cx="2006600" cy="521970"/>
          </a:xfrm>
          <a:prstGeom prst="rect">
            <a:avLst/>
          </a:prstGeom>
          <a:noFill/>
        </p:spPr>
        <p:txBody>
          <a:bodyPr wrap="square" rtlCol="0">
            <a:spAutoFit/>
          </a:bodyPr>
          <a:lstStyle>
            <a:defPPr>
              <a:defRPr lang="zh-CN"/>
            </a:defPPr>
            <a:lvl1pPr>
              <a:defRPr sz="1400" b="1">
                <a:solidFill>
                  <a:schemeClr val="accent1"/>
                </a:solidFill>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香气单一，缺乏个性化选择</a:t>
            </a:r>
            <a:r>
              <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1"/>
          <p:cNvSpPr txBox="1"/>
          <p:nvPr/>
        </p:nvSpPr>
        <p:spPr>
          <a:xfrm>
            <a:off x="8643138" y="4049973"/>
            <a:ext cx="1822255" cy="1245235"/>
          </a:xfrm>
          <a:prstGeom prst="rect">
            <a:avLst/>
          </a:prstGeom>
          <a:noFill/>
        </p:spPr>
        <p:txBody>
          <a:bodyPr wrap="square" rtlCol="0">
            <a:spAutoFit/>
          </a:bodyPr>
          <a:lstStyle>
            <a:defPPr>
              <a:defRPr lang="zh-CN"/>
            </a:defPPr>
            <a:lvl1pPr>
              <a:lnSpc>
                <a:spcPts val="1500"/>
              </a:lnSpc>
              <a:defRPr sz="1050">
                <a:solidFill>
                  <a:schemeClr val="tx1">
                    <a:lumMod val="95000"/>
                    <a:lumOff val="5000"/>
                  </a:schemeClr>
                </a:solidFill>
              </a:defRPr>
            </a:lvl1pPr>
          </a:lstStyle>
          <a:p>
            <a:r>
              <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市场上普通香氛机产品体积较大，占用空间多，不便于携带。对于那些经常需要出差、旅行或搬家的人来说，大型香氛机无疑增加了携带和使用的难度。</a:t>
            </a:r>
            <a:endPar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1"/>
          <p:cNvSpPr txBox="1"/>
          <p:nvPr/>
        </p:nvSpPr>
        <p:spPr>
          <a:xfrm>
            <a:off x="8642985" y="3671570"/>
            <a:ext cx="2007235" cy="306705"/>
          </a:xfrm>
          <a:prstGeom prst="rect">
            <a:avLst/>
          </a:prstGeom>
          <a:noFill/>
        </p:spPr>
        <p:txBody>
          <a:bodyPr wrap="square" rtlCol="0">
            <a:spAutoFit/>
          </a:bodyPr>
          <a:lstStyle>
            <a:defPPr>
              <a:defRPr lang="zh-CN"/>
            </a:defPPr>
            <a:lvl1pPr>
              <a:defRPr sz="1400" b="1">
                <a:solidFill>
                  <a:schemeClr val="accent1"/>
                </a:solidFill>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设备体积大，不便携带</a:t>
            </a:r>
            <a:r>
              <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4" name="文本框 23"/>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市场分析</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3" grpId="0"/>
      <p:bldP spid="4" grpId="0"/>
      <p:bldP spid="6" grpId="0" bldLvl="0" animBg="1"/>
      <p:bldP spid="7" grpId="0" bldLvl="0" animBg="1"/>
      <p:bldP spid="8" grpId="0" bldLvl="0" animBg="1"/>
      <p:bldP spid="22" grpId="0" bldLvl="0" animBg="1"/>
      <p:bldP spid="23" grpId="0" bldLvl="0" animBg="1"/>
      <p:bldP spid="20" grpId="0" bldLvl="0" animBg="1"/>
      <p:bldP spid="21" grpId="0" bldLvl="0" animBg="1"/>
      <p:bldP spid="18" grpId="0" bldLvl="0" animBg="1"/>
      <p:bldP spid="19" grpId="0" bldLvl="0" animBg="1"/>
      <p:bldP spid="12" grpId="0"/>
      <p:bldP spid="13" grpId="0"/>
      <p:bldP spid="14" grpId="0"/>
      <p:bldP spid="15" grpId="0"/>
      <p:bldP spid="16" grpId="0"/>
      <p:bldP spid="1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354377" y="259441"/>
            <a:ext cx="6115625" cy="521970"/>
          </a:xfrm>
          <a:prstGeom prst="rect">
            <a:avLst/>
          </a:prstGeom>
          <a:noFill/>
        </p:spPr>
        <p:txBody>
          <a:bodyPr wrap="square" rtlCol="0">
            <a:spAutoFit/>
          </a:bodyPr>
          <a:lstStyle/>
          <a:p>
            <a:r>
              <a:rPr lang="zh-CN" altLang="en-US" sz="28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市场预测</a:t>
            </a:r>
            <a:endParaRPr lang="zh-CN" altLang="en-US" sz="28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文本框 5"/>
          <p:cNvSpPr txBox="1"/>
          <p:nvPr/>
        </p:nvSpPr>
        <p:spPr>
          <a:xfrm>
            <a:off x="3913563" y="5683842"/>
            <a:ext cx="6115600" cy="398780"/>
          </a:xfrm>
          <a:prstGeom prst="rect">
            <a:avLst/>
          </a:prstGeom>
          <a:noFill/>
        </p:spPr>
        <p:txBody>
          <a:bodyPr wrap="square" rtlCol="0">
            <a:spAutoFit/>
          </a:bodyPr>
          <a:lstStyle/>
          <a:p>
            <a:r>
              <a:rPr kumimoji="0" lang="zh-CN" altLang="en-US" sz="2000" b="1" i="0" kern="1200" cap="none" spc="0" normalizeH="0" baseline="0" noProof="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中国香氛市场迎来迅猛增长</a:t>
            </a:r>
            <a:endParaRPr kumimoji="0" lang="zh-CN" altLang="en-US" sz="2000" b="1" i="0" kern="1200" cap="none" spc="0" normalizeH="0" baseline="0" noProof="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文本框 6"/>
          <p:cNvSpPr txBox="1"/>
          <p:nvPr/>
        </p:nvSpPr>
        <p:spPr>
          <a:xfrm>
            <a:off x="3913563" y="6236158"/>
            <a:ext cx="6115624" cy="829945"/>
          </a:xfrm>
          <a:prstGeom prst="rect">
            <a:avLst/>
          </a:prstGeom>
          <a:noFill/>
        </p:spPr>
        <p:txBody>
          <a:bodyPr wrap="square" rtlCol="0">
            <a:spAutoFit/>
          </a:bodyPr>
          <a:lstStyle/>
          <a:p>
            <a:pPr>
              <a:lnSpc>
                <a:spcPct val="150000"/>
              </a:lnSpc>
            </a:pPr>
            <a:r>
              <a:rPr lang="zh-CN" altLang="en-US" sz="16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预计2026年规模将达532亿美元，香水渗透率仅为5%暗示巨大发展空间</a:t>
            </a: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圆角矩形 18"/>
          <p:cNvSpPr/>
          <p:nvPr/>
        </p:nvSpPr>
        <p:spPr>
          <a:xfrm>
            <a:off x="5467071" y="4177329"/>
            <a:ext cx="444222" cy="444220"/>
          </a:xfrm>
          <a:prstGeom prst="roundRect">
            <a:avLst>
              <a:gd name="adj" fmla="val 18869"/>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任意多边形 19"/>
          <p:cNvSpPr/>
          <p:nvPr/>
        </p:nvSpPr>
        <p:spPr bwMode="auto">
          <a:xfrm>
            <a:off x="5586402" y="4322354"/>
            <a:ext cx="205561" cy="154170"/>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419 w 533400"/>
              <a:gd name="connsiteY9" fmla="*/ 198646 h 400050"/>
              <a:gd name="connsiteX10" fmla="*/ 351414 w 533400"/>
              <a:gd name="connsiteY10" fmla="*/ 204170 h 400050"/>
              <a:gd name="connsiteX11" fmla="*/ 351414 w 533400"/>
              <a:gd name="connsiteY11" fmla="*/ 204170 h 400050"/>
              <a:gd name="connsiteX12" fmla="*/ 267118 w 533400"/>
              <a:gd name="connsiteY12" fmla="*/ 315613 h 400050"/>
              <a:gd name="connsiteX13" fmla="*/ 264641 w 533400"/>
              <a:gd name="connsiteY13" fmla="*/ 318470 h 400050"/>
              <a:gd name="connsiteX14" fmla="*/ 224255 w 533400"/>
              <a:gd name="connsiteY14" fmla="*/ 318756 h 400050"/>
              <a:gd name="connsiteX15" fmla="*/ 224255 w 533400"/>
              <a:gd name="connsiteY15" fmla="*/ 318756 h 400050"/>
              <a:gd name="connsiteX16" fmla="*/ 162152 w 533400"/>
              <a:gd name="connsiteY16" fmla="*/ 257415 h 400050"/>
              <a:gd name="connsiteX17" fmla="*/ 160247 w 533400"/>
              <a:gd name="connsiteY17" fmla="*/ 255701 h 400050"/>
              <a:gd name="connsiteX18" fmla="*/ 120052 w 533400"/>
              <a:gd name="connsiteY18" fmla="*/ 259606 h 400050"/>
              <a:gd name="connsiteX19" fmla="*/ 120052 w 533400"/>
              <a:gd name="connsiteY19" fmla="*/ 259606 h 400050"/>
              <a:gd name="connsiteX20" fmla="*/ 32517 w 533400"/>
              <a:gd name="connsiteY20" fmla="*/ 366095 h 400050"/>
              <a:gd name="connsiteX21" fmla="*/ 30326 w 533400"/>
              <a:gd name="connsiteY21" fmla="*/ 372096 h 400050"/>
              <a:gd name="connsiteX22" fmla="*/ 39851 w 533400"/>
              <a:gd name="connsiteY22" fmla="*/ 381621 h 400050"/>
              <a:gd name="connsiteX23" fmla="*/ 39851 w 533400"/>
              <a:gd name="connsiteY23" fmla="*/ 381621 h 400050"/>
              <a:gd name="connsiteX24" fmla="*/ 497242 w 533400"/>
              <a:gd name="connsiteY24" fmla="*/ 381621 h 400050"/>
              <a:gd name="connsiteX25" fmla="*/ 502480 w 533400"/>
              <a:gd name="connsiteY25" fmla="*/ 380002 h 400050"/>
              <a:gd name="connsiteX26" fmla="*/ 505147 w 533400"/>
              <a:gd name="connsiteY26" fmla="*/ 366762 h 400050"/>
              <a:gd name="connsiteX27" fmla="*/ 505147 w 533400"/>
              <a:gd name="connsiteY27" fmla="*/ 366762 h 400050"/>
              <a:gd name="connsiteX28" fmla="*/ 397991 w 533400"/>
              <a:gd name="connsiteY28" fmla="*/ 205504 h 400050"/>
              <a:gd name="connsiteX29" fmla="*/ 391419 w 533400"/>
              <a:gd name="connsiteY29" fmla="*/ 198646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245" y="621"/>
                  <a:pt x="534008" y="13385"/>
                  <a:pt x="534008" y="29196"/>
                </a:cubicBezTo>
                <a:lnTo>
                  <a:pt x="534008" y="372096"/>
                </a:lnTo>
                <a:cubicBezTo>
                  <a:pt x="534008" y="387907"/>
                  <a:pt x="521245" y="400671"/>
                  <a:pt x="505433" y="400671"/>
                </a:cubicBezTo>
                <a:lnTo>
                  <a:pt x="29183" y="400671"/>
                </a:lnTo>
                <a:cubicBezTo>
                  <a:pt x="13371" y="400671"/>
                  <a:pt x="608" y="387907"/>
                  <a:pt x="608" y="372096"/>
                </a:cubicBezTo>
                <a:lnTo>
                  <a:pt x="608" y="29196"/>
                </a:lnTo>
                <a:cubicBezTo>
                  <a:pt x="608" y="13385"/>
                  <a:pt x="13371" y="621"/>
                  <a:pt x="29183" y="621"/>
                </a:cubicBezTo>
                <a:lnTo>
                  <a:pt x="505433" y="621"/>
                </a:lnTo>
                <a:close/>
                <a:moveTo>
                  <a:pt x="391419" y="198646"/>
                </a:moveTo>
                <a:cubicBezTo>
                  <a:pt x="378846" y="189121"/>
                  <a:pt x="360939" y="191597"/>
                  <a:pt x="351414" y="204170"/>
                </a:cubicBezTo>
                <a:lnTo>
                  <a:pt x="351414" y="204170"/>
                </a:lnTo>
                <a:lnTo>
                  <a:pt x="267118" y="315613"/>
                </a:lnTo>
                <a:cubicBezTo>
                  <a:pt x="266355" y="316660"/>
                  <a:pt x="265498" y="317518"/>
                  <a:pt x="264641" y="318470"/>
                </a:cubicBezTo>
                <a:cubicBezTo>
                  <a:pt x="253592" y="329710"/>
                  <a:pt x="235495" y="329805"/>
                  <a:pt x="224255" y="318756"/>
                </a:cubicBezTo>
                <a:lnTo>
                  <a:pt x="224255" y="318756"/>
                </a:lnTo>
                <a:lnTo>
                  <a:pt x="162152" y="257415"/>
                </a:lnTo>
                <a:cubicBezTo>
                  <a:pt x="161485" y="256844"/>
                  <a:pt x="160914" y="256177"/>
                  <a:pt x="160247" y="255701"/>
                </a:cubicBezTo>
                <a:cubicBezTo>
                  <a:pt x="148055" y="245699"/>
                  <a:pt x="130053" y="247414"/>
                  <a:pt x="120052" y="259606"/>
                </a:cubicBezTo>
                <a:lnTo>
                  <a:pt x="120052" y="259606"/>
                </a:lnTo>
                <a:lnTo>
                  <a:pt x="32517" y="366095"/>
                </a:lnTo>
                <a:cubicBezTo>
                  <a:pt x="31088" y="367810"/>
                  <a:pt x="30326" y="369905"/>
                  <a:pt x="30326" y="372096"/>
                </a:cubicBezTo>
                <a:cubicBezTo>
                  <a:pt x="30326" y="377335"/>
                  <a:pt x="34612" y="381621"/>
                  <a:pt x="39851" y="381621"/>
                </a:cubicBezTo>
                <a:lnTo>
                  <a:pt x="39851" y="381621"/>
                </a:lnTo>
                <a:lnTo>
                  <a:pt x="497242" y="381621"/>
                </a:lnTo>
                <a:cubicBezTo>
                  <a:pt x="499146" y="381621"/>
                  <a:pt x="500956" y="381050"/>
                  <a:pt x="502480" y="380002"/>
                </a:cubicBezTo>
                <a:cubicBezTo>
                  <a:pt x="506862" y="377049"/>
                  <a:pt x="508005" y="371144"/>
                  <a:pt x="505147" y="366762"/>
                </a:cubicBezTo>
                <a:lnTo>
                  <a:pt x="505147" y="366762"/>
                </a:lnTo>
                <a:lnTo>
                  <a:pt x="397991" y="205504"/>
                </a:lnTo>
                <a:cubicBezTo>
                  <a:pt x="396181" y="202932"/>
                  <a:pt x="393990" y="200551"/>
                  <a:pt x="391419" y="198646"/>
                </a:cubicBez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 name="图片 -2147481923" descr="v2-3535a3168fc9012461321cea8c8996f0_r"/>
          <p:cNvPicPr>
            <a:picLocks noChangeAspect="1"/>
          </p:cNvPicPr>
          <p:nvPr/>
        </p:nvPicPr>
        <p:blipFill>
          <a:blip r:embed="rId1"/>
          <a:srcRect t="3317" r="8380"/>
          <a:stretch>
            <a:fillRect/>
          </a:stretch>
        </p:blipFill>
        <p:spPr>
          <a:xfrm>
            <a:off x="1933575" y="781685"/>
            <a:ext cx="8257540" cy="4902200"/>
          </a:xfrm>
          <a:prstGeom prst="rect">
            <a:avLst/>
          </a:prstGeom>
          <a:noFill/>
          <a:ln w="9525">
            <a:noFill/>
          </a:ln>
        </p:spPr>
      </p:pic>
      <p:grpSp>
        <p:nvGrpSpPr>
          <p:cNvPr id="9" name="组合 8"/>
          <p:cNvGrpSpPr/>
          <p:nvPr/>
        </p:nvGrpSpPr>
        <p:grpSpPr>
          <a:xfrm>
            <a:off x="289026" y="236017"/>
            <a:ext cx="2173383" cy="569844"/>
            <a:chOff x="24793" y="69601"/>
            <a:chExt cx="2173383" cy="569844"/>
          </a:xfrm>
        </p:grpSpPr>
        <p:sp>
          <p:nvSpPr>
            <p:cNvPr id="3" name="单圆角矩形 2"/>
            <p:cNvSpPr/>
            <p:nvPr>
              <p:custDataLst>
                <p:tags r:id="rId2"/>
              </p:custDataLst>
            </p:nvPr>
          </p:nvSpPr>
          <p:spPr>
            <a:xfrm flipV="1">
              <a:off x="24793" y="69601"/>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5" name="单圆角矩形 4"/>
            <p:cNvSpPr/>
            <p:nvPr>
              <p:custDataLst>
                <p:tags r:id="rId3"/>
              </p:custDataLst>
            </p:nvPr>
          </p:nvSpPr>
          <p:spPr>
            <a:xfrm flipV="1">
              <a:off x="24820" y="69602"/>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8" name="文本框 7"/>
            <p:cNvSpPr txBox="1"/>
            <p:nvPr>
              <p:custDataLst>
                <p:tags r:id="rId4"/>
              </p:custDataLst>
            </p:nvPr>
          </p:nvSpPr>
          <p:spPr>
            <a:xfrm>
              <a:off x="24820" y="93209"/>
              <a:ext cx="2173356" cy="460375"/>
            </a:xfrm>
            <a:prstGeom prst="rect">
              <a:avLst/>
            </a:prstGeom>
            <a:noFill/>
          </p:spPr>
          <p:txBody>
            <a:bodyPr wrap="square" rtlCol="0">
              <a:spAutoFit/>
            </a:bodyPr>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4" grpId="0"/>
      <p:bldP spid="6" grpId="0"/>
      <p:bldP spid="7" grpId="0"/>
      <p:bldP spid="11" grpId="0" bldLvl="0" animBg="1"/>
      <p:bldP spid="12"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05</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商业模式</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24" grpId="0" bldLvl="0" animBg="1"/>
      <p:bldP spid="26" grpId="0" bldLvl="0" animBg="1"/>
      <p:bldP spid="27" grpId="0" bldLvl="0" animBg="1"/>
      <p:bldP spid="28" grpId="0" bldLvl="0" animBg="1"/>
      <p:bldP spid="29" grpId="0"/>
      <p:bldP spid="31" grpId="0"/>
      <p:bldP spid="32"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sp>
        <p:nvSpPr>
          <p:cNvPr id="16" name="矩形: 圆角 7"/>
          <p:cNvSpPr/>
          <p:nvPr/>
        </p:nvSpPr>
        <p:spPr>
          <a:xfrm>
            <a:off x="6338989" y="2072288"/>
            <a:ext cx="4495798" cy="3489959"/>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lstStyle/>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sp>
        <p:nvSpPr>
          <p:cNvPr id="15" name="矩形 14"/>
          <p:cNvSpPr/>
          <p:nvPr/>
        </p:nvSpPr>
        <p:spPr>
          <a:xfrm>
            <a:off x="0" y="635"/>
            <a:ext cx="12192000" cy="731774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8" name="矩形: 圆角 11"/>
          <p:cNvSpPr/>
          <p:nvPr/>
        </p:nvSpPr>
        <p:spPr>
          <a:xfrm>
            <a:off x="7078345" y="5869940"/>
            <a:ext cx="3017520" cy="153670"/>
          </a:xfrm>
          <a:prstGeom prst="roundRect">
            <a:avLst/>
          </a:prstGeom>
          <a:solidFill>
            <a:srgbClr val="FBBD06"/>
          </a:solidFill>
          <a:ln>
            <a:noFill/>
          </a:ln>
          <a:effectLst/>
        </p:spPr>
        <p:txBody>
          <a:bodyPr rtlCol="0" anchor="ctr"/>
          <a:lstStyle/>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pic>
        <p:nvPicPr>
          <p:cNvPr id="21" name="图形 21"/>
          <p:cNvPicPr>
            <a:picLocks noChangeAspect="1"/>
          </p:cNvPicPr>
          <p:nvPr/>
        </p:nvPicPr>
        <p:blipFill>
          <a:blip r:embed="rId2"/>
          <a:stretch>
            <a:fillRect/>
          </a:stretch>
        </p:blipFill>
        <p:spPr>
          <a:xfrm>
            <a:off x="8371205" y="2068195"/>
            <a:ext cx="431800" cy="461010"/>
          </a:xfrm>
          <a:prstGeom prst="rect">
            <a:avLst/>
          </a:prstGeom>
        </p:spPr>
      </p:pic>
      <p:sp>
        <p:nvSpPr>
          <p:cNvPr id="28" name="文本框 27"/>
          <p:cNvSpPr txBox="1"/>
          <p:nvPr/>
        </p:nvSpPr>
        <p:spPr>
          <a:xfrm>
            <a:off x="6821805" y="2970530"/>
            <a:ext cx="3535680" cy="460375"/>
          </a:xfrm>
          <a:prstGeom prst="rect">
            <a:avLst/>
          </a:prstGeom>
          <a:noFill/>
        </p:spPr>
        <p:txBody>
          <a:bodyPr wrap="square" rtlCol="0">
            <a:spAutoFit/>
          </a:bodyPr>
          <a:lstStyle/>
          <a:p>
            <a:pPr algn="ctr">
              <a:buClrTx/>
              <a:buSzTx/>
              <a:buFontTx/>
              <a:defRPr/>
            </a:pPr>
            <a:r>
              <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Medium" panose="020B0600000000000000" pitchFamily="34" charset="-122"/>
              </a:rPr>
              <a:t>成本分析与定价模型</a:t>
            </a:r>
            <a:endPar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29" name="文本框 18"/>
          <p:cNvSpPr txBox="1"/>
          <p:nvPr/>
        </p:nvSpPr>
        <p:spPr>
          <a:xfrm>
            <a:off x="6567805" y="3652520"/>
            <a:ext cx="4037965" cy="2168525"/>
          </a:xfrm>
          <a:prstGeom prst="rect">
            <a:avLst/>
          </a:prstGeom>
          <a:noFill/>
        </p:spPr>
        <p:txBody>
          <a:bodyPr wrap="square">
            <a:spAutoFit/>
          </a:bodyPr>
          <a:lstStyle>
            <a:defPPr>
              <a:defRPr lang="zh-CN"/>
            </a:defPPr>
            <a:lvl1pPr>
              <a:defRPr>
                <a:solidFill>
                  <a:schemeClr val="tx1">
                    <a:lumMod val="75000"/>
                    <a:lumOff val="25000"/>
                  </a:schemeClr>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在成本分析上，我们综合考量了原材料、设备、研发、薪资及市场推广等费用。定价采用成本加成法，结合市场竞品价格与产品独特性，确保价格具有市场竞争力。</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1" name="矩形: 圆角 3"/>
          <p:cNvSpPr/>
          <p:nvPr/>
        </p:nvSpPr>
        <p:spPr>
          <a:xfrm>
            <a:off x="1448435" y="2211705"/>
            <a:ext cx="4495800" cy="3723640"/>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lstStyle/>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sp>
        <p:nvSpPr>
          <p:cNvPr id="32" name="矩形: 圆角 9"/>
          <p:cNvSpPr/>
          <p:nvPr/>
        </p:nvSpPr>
        <p:spPr>
          <a:xfrm>
            <a:off x="2187575" y="5870575"/>
            <a:ext cx="3017520" cy="153670"/>
          </a:xfrm>
          <a:prstGeom prst="roundRect">
            <a:avLst/>
          </a:prstGeom>
          <a:solidFill>
            <a:srgbClr val="FBBD06"/>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sp>
        <p:nvSpPr>
          <p:cNvPr id="33" name="椭圆 32"/>
          <p:cNvSpPr/>
          <p:nvPr/>
        </p:nvSpPr>
        <p:spPr>
          <a:xfrm>
            <a:off x="8136890" y="1818640"/>
            <a:ext cx="899795" cy="960120"/>
          </a:xfrm>
          <a:prstGeom prst="ellipse">
            <a:avLst/>
          </a:prstGeom>
          <a:gradFill flip="none" rotWithShape="1">
            <a:gsLst>
              <a:gs pos="0">
                <a:srgbClr val="115BD7"/>
              </a:gs>
              <a:gs pos="100000">
                <a:srgbClr val="0D46A6"/>
              </a:gs>
            </a:gsLst>
            <a:lin ang="5400000" scaled="1"/>
            <a:tileRect/>
          </a:gradFill>
          <a:ln w="12700" cap="flat" cmpd="sng" algn="ctr">
            <a:noFill/>
            <a:prstDash val="solid"/>
            <a:miter lim="800000"/>
          </a:ln>
          <a:effectLst>
            <a:outerShdw blurRad="444500" dist="317500" dir="5400000" sx="92000" sy="92000" algn="t" rotWithShape="0">
              <a:srgbClr val="0D46A6">
                <a:alpha val="43000"/>
              </a:srgbClr>
            </a:outerShdw>
          </a:effectLst>
        </p:spPr>
        <p:txBody>
          <a:bodyPr rtlCol="0" anchor="ctr"/>
          <a:lstStyle/>
          <a:p>
            <a:pPr algn="ctr">
              <a:defRPr/>
            </a:pPr>
            <a:endParaRPr lang="zh-CN" altLang="en-US" kern="0" dirty="0">
              <a:solidFill>
                <a:prstClr val="white"/>
              </a:solidFill>
              <a:latin typeface="Arial" panose="020B0604020202020204"/>
              <a:ea typeface="思源黑体 CN Regular"/>
              <a:sym typeface="思源黑体 CN Normal" panose="020B0400000000000000" pitchFamily="34" charset="-122"/>
            </a:endParaRPr>
          </a:p>
        </p:txBody>
      </p:sp>
      <p:pic>
        <p:nvPicPr>
          <p:cNvPr id="34" name="图形 18"/>
          <p:cNvPicPr>
            <a:picLocks noChangeAspect="1"/>
          </p:cNvPicPr>
          <p:nvPr/>
        </p:nvPicPr>
        <p:blipFill>
          <a:blip r:embed="rId3"/>
          <a:stretch>
            <a:fillRect/>
          </a:stretch>
        </p:blipFill>
        <p:spPr>
          <a:xfrm>
            <a:off x="8370570" y="2068195"/>
            <a:ext cx="431800" cy="461010"/>
          </a:xfrm>
          <a:prstGeom prst="rect">
            <a:avLst/>
          </a:prstGeom>
        </p:spPr>
      </p:pic>
      <p:sp>
        <p:nvSpPr>
          <p:cNvPr id="35" name="文本框 34"/>
          <p:cNvSpPr txBox="1"/>
          <p:nvPr/>
        </p:nvSpPr>
        <p:spPr>
          <a:xfrm>
            <a:off x="1942465" y="2970530"/>
            <a:ext cx="3535680" cy="460375"/>
          </a:xfrm>
          <a:prstGeom prst="rect">
            <a:avLst/>
          </a:prstGeom>
          <a:noFill/>
        </p:spPr>
        <p:txBody>
          <a:bodyPr wrap="square" rtlCol="0">
            <a:spAutoFit/>
          </a:bodyPr>
          <a:lstStyle/>
          <a:p>
            <a:pPr algn="l">
              <a:buClrTx/>
              <a:buSzTx/>
              <a:buFontTx/>
              <a:defRPr/>
            </a:pPr>
            <a:r>
              <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Medium" panose="020B0600000000000000" pitchFamily="34" charset="-122"/>
              </a:rPr>
              <a:t>目标客户群体与产品定位</a:t>
            </a:r>
            <a:endPar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36" name="文本框 18"/>
          <p:cNvSpPr txBox="1"/>
          <p:nvPr/>
        </p:nvSpPr>
        <p:spPr>
          <a:xfrm>
            <a:off x="1677670" y="3652520"/>
            <a:ext cx="4037965" cy="1753235"/>
          </a:xfrm>
          <a:prstGeom prst="rect">
            <a:avLst/>
          </a:prstGeom>
          <a:noFill/>
        </p:spPr>
        <p:txBody>
          <a:bodyPr wrap="square">
            <a:spAutoFit/>
          </a:bodyPr>
          <a:lstStyle>
            <a:defPPr>
              <a:defRPr lang="zh-CN"/>
            </a:defPPr>
            <a:lvl1pPr>
              <a:defRPr>
                <a:solidFill>
                  <a:schemeClr val="tx1">
                    <a:lumMod val="75000"/>
                    <a:lumOff val="25000"/>
                  </a:schemeClr>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个性化香氛控制设备，针对追求品质、环保及个性化需求的年轻群体。高端智能，创新算法与环保材料，带来独特香氛体验。</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nvGrpSpPr>
          <p:cNvPr id="9" name="组合 8"/>
          <p:cNvGrpSpPr/>
          <p:nvPr/>
        </p:nvGrpSpPr>
        <p:grpSpPr>
          <a:xfrm>
            <a:off x="661798" y="510972"/>
            <a:ext cx="2234584" cy="569844"/>
            <a:chOff x="397565" y="344556"/>
            <a:chExt cx="2234584" cy="569844"/>
          </a:xfrm>
        </p:grpSpPr>
        <p:sp>
          <p:nvSpPr>
            <p:cNvPr id="10" name="单圆角矩形 9"/>
            <p:cNvSpPr/>
            <p:nvPr>
              <p:custDataLst>
                <p:tags r:id="rId4"/>
              </p:custDataLst>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1" name="单圆角矩形 10"/>
            <p:cNvSpPr/>
            <p:nvPr>
              <p:custDataLst>
                <p:tags r:id="rId5"/>
              </p:custDataLst>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2" name="文本框 11"/>
            <p:cNvSpPr txBox="1"/>
            <p:nvPr>
              <p:custDataLst>
                <p:tags r:id="rId6"/>
              </p:custDataLst>
            </p:nvPr>
          </p:nvSpPr>
          <p:spPr>
            <a:xfrm>
              <a:off x="397565" y="398644"/>
              <a:ext cx="2173356" cy="460375"/>
            </a:xfrm>
            <a:prstGeom prst="rect">
              <a:avLst/>
            </a:prstGeom>
            <a:noFill/>
          </p:spPr>
          <p:txBody>
            <a:bodyPr wrap="square" rtlCol="0">
              <a:spAutoFit/>
            </a:bodyPr>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2" name="椭圆 1"/>
          <p:cNvSpPr/>
          <p:nvPr/>
        </p:nvSpPr>
        <p:spPr>
          <a:xfrm>
            <a:off x="2908300" y="1818640"/>
            <a:ext cx="899795" cy="960120"/>
          </a:xfrm>
          <a:prstGeom prst="ellipse">
            <a:avLst/>
          </a:prstGeom>
          <a:gradFill flip="none" rotWithShape="1">
            <a:gsLst>
              <a:gs pos="0">
                <a:srgbClr val="115BD7"/>
              </a:gs>
              <a:gs pos="100000">
                <a:srgbClr val="0D46A6"/>
              </a:gs>
            </a:gsLst>
            <a:lin ang="5400000" scaled="1"/>
            <a:tileRect/>
          </a:gradFill>
          <a:ln w="12700" cap="flat" cmpd="sng" algn="ctr">
            <a:noFill/>
            <a:prstDash val="solid"/>
            <a:miter lim="800000"/>
          </a:ln>
          <a:effectLst>
            <a:outerShdw blurRad="444500" dist="317500" dir="5400000" sx="92000" sy="92000" algn="t" rotWithShape="0">
              <a:srgbClr val="0D46A6">
                <a:alpha val="43000"/>
              </a:srgbClr>
            </a:outerShdw>
          </a:effectLst>
        </p:spPr>
        <p:txBody>
          <a:bodyPr rtlCol="0" anchor="ctr"/>
          <a:p>
            <a:pPr algn="ctr">
              <a:defRPr/>
            </a:pPr>
            <a:endParaRPr lang="zh-CN" altLang="en-US" kern="0" dirty="0">
              <a:solidFill>
                <a:prstClr val="white"/>
              </a:solidFill>
              <a:latin typeface="Arial" panose="020B0604020202020204"/>
              <a:ea typeface="思源黑体 CN Regular"/>
              <a:sym typeface="思源黑体 CN Normal" panose="020B0400000000000000" pitchFamily="34" charset="-122"/>
            </a:endParaRPr>
          </a:p>
        </p:txBody>
      </p:sp>
      <p:sp>
        <p:nvSpPr>
          <p:cNvPr id="4" name="椭圆 3"/>
          <p:cNvSpPr/>
          <p:nvPr/>
        </p:nvSpPr>
        <p:spPr>
          <a:xfrm>
            <a:off x="2947035" y="1818640"/>
            <a:ext cx="899795" cy="960120"/>
          </a:xfrm>
          <a:prstGeom prst="ellipse">
            <a:avLst/>
          </a:prstGeom>
          <a:gradFill flip="none" rotWithShape="1">
            <a:gsLst>
              <a:gs pos="0">
                <a:srgbClr val="115BD7"/>
              </a:gs>
              <a:gs pos="100000">
                <a:srgbClr val="0D46A6"/>
              </a:gs>
            </a:gsLst>
            <a:lin ang="5400000" scaled="1"/>
            <a:tileRect/>
          </a:gradFill>
          <a:ln w="12700" cap="flat" cmpd="sng" algn="ctr">
            <a:noFill/>
            <a:prstDash val="solid"/>
            <a:miter lim="800000"/>
          </a:ln>
          <a:effectLst>
            <a:outerShdw blurRad="444500" dist="317500" dir="5400000" sx="92000" sy="92000" algn="t" rotWithShape="0">
              <a:srgbClr val="0D46A6">
                <a:alpha val="43000"/>
              </a:srgbClr>
            </a:outerShdw>
          </a:effectLst>
        </p:spPr>
        <p:txBody>
          <a:bodyPr rtlCol="0" anchor="ctr"/>
          <a:p>
            <a:pPr algn="ctr">
              <a:defRPr/>
            </a:pPr>
            <a:endParaRPr lang="zh-CN" altLang="en-US" kern="0" dirty="0">
              <a:solidFill>
                <a:prstClr val="white"/>
              </a:solidFill>
              <a:latin typeface="Arial" panose="020B0604020202020204"/>
              <a:ea typeface="思源黑体 CN Regular"/>
              <a:sym typeface="思源黑体 CN Normal" panose="020B0400000000000000" pitchFamily="34" charset="-122"/>
            </a:endParaRPr>
          </a:p>
        </p:txBody>
      </p:sp>
      <p:pic>
        <p:nvPicPr>
          <p:cNvPr id="5" name="图形 18"/>
          <p:cNvPicPr>
            <a:picLocks noChangeAspect="1"/>
          </p:cNvPicPr>
          <p:nvPr/>
        </p:nvPicPr>
        <p:blipFill>
          <a:blip r:embed="rId3"/>
          <a:stretch>
            <a:fillRect/>
          </a:stretch>
        </p:blipFill>
        <p:spPr>
          <a:xfrm>
            <a:off x="3180715" y="2068195"/>
            <a:ext cx="431800" cy="461010"/>
          </a:xfrm>
          <a:prstGeom prst="rect">
            <a:avLst/>
          </a:prstGeom>
        </p:spPr>
      </p:pic>
      <p:sp>
        <p:nvSpPr>
          <p:cNvPr id="8" name="文本框 7"/>
          <p:cNvSpPr txBox="1"/>
          <p:nvPr>
            <p:custDataLst>
              <p:tags r:id="rId7"/>
            </p:custDataLst>
          </p:nvPr>
        </p:nvSpPr>
        <p:spPr>
          <a:xfrm>
            <a:off x="4328160" y="854710"/>
            <a:ext cx="3535680" cy="460375"/>
          </a:xfrm>
          <a:prstGeom prst="rect">
            <a:avLst/>
          </a:prstGeom>
          <a:noFill/>
        </p:spPr>
        <p:txBody>
          <a:bodyPr wrap="square" rtlCol="0">
            <a:spAutoFit/>
          </a:bodyPr>
          <a:p>
            <a:pPr algn="l" eaLnBrk="1" hangingPunct="1">
              <a:buClrTx/>
              <a:buSzTx/>
              <a:buFontTx/>
              <a:defRPr/>
            </a:pPr>
            <a:r>
              <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Medium" panose="020B0600000000000000" pitchFamily="34" charset="-122"/>
              </a:rPr>
              <a:t>产品定位与定价策略</a:t>
            </a:r>
            <a:endPar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16" name="爱设计-5"/>
          <p:cNvSpPr/>
          <p:nvPr/>
        </p:nvSpPr>
        <p:spPr>
          <a:xfrm>
            <a:off x="0" y="2367978"/>
            <a:ext cx="11650980" cy="4163119"/>
          </a:xfrm>
          <a:custGeom>
            <a:avLst/>
            <a:gdLst>
              <a:gd name="connsiteX0" fmla="*/ 1868 w 12191721"/>
              <a:gd name="connsiteY0" fmla="*/ 4624487 h 4625582"/>
              <a:gd name="connsiteX1" fmla="*/ 7331891 w 12191721"/>
              <a:gd name="connsiteY1" fmla="*/ 3653511 h 4625582"/>
              <a:gd name="connsiteX2" fmla="*/ 11991782 w 12191721"/>
              <a:gd name="connsiteY2" fmla="*/ 587836 h 4625582"/>
              <a:gd name="connsiteX3" fmla="*/ 12165754 w 12191721"/>
              <a:gd name="connsiteY3" fmla="*/ 693611 h 4625582"/>
              <a:gd name="connsiteX4" fmla="*/ 12193590 w 12191721"/>
              <a:gd name="connsiteY4" fmla="*/ -1096 h 4625582"/>
              <a:gd name="connsiteX5" fmla="*/ 6246302 w 12191721"/>
              <a:gd name="connsiteY5" fmla="*/ 3421501 h 4625582"/>
              <a:gd name="connsiteX6" fmla="*/ 1868 w 12191721"/>
              <a:gd name="connsiteY6" fmla="*/ 3987538 h 462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721" h="4625582">
                <a:moveTo>
                  <a:pt x="1868" y="4624487"/>
                </a:moveTo>
                <a:cubicBezTo>
                  <a:pt x="1868" y="4624487"/>
                  <a:pt x="3992243" y="4497905"/>
                  <a:pt x="7331891" y="3653511"/>
                </a:cubicBezTo>
                <a:cubicBezTo>
                  <a:pt x="10757411" y="2787336"/>
                  <a:pt x="11991782" y="587836"/>
                  <a:pt x="11991782" y="587836"/>
                </a:cubicBezTo>
                <a:lnTo>
                  <a:pt x="12165754" y="693611"/>
                </a:lnTo>
                <a:lnTo>
                  <a:pt x="12193590" y="-1096"/>
                </a:lnTo>
                <a:cubicBezTo>
                  <a:pt x="12193590" y="-1096"/>
                  <a:pt x="10655394" y="2843007"/>
                  <a:pt x="6246302" y="3421501"/>
                </a:cubicBezTo>
                <a:cubicBezTo>
                  <a:pt x="2036164" y="3973899"/>
                  <a:pt x="1868" y="3987538"/>
                  <a:pt x="1868" y="3987538"/>
                </a:cubicBezTo>
                <a:close/>
              </a:path>
            </a:pathLst>
          </a:custGeom>
          <a:gradFill>
            <a:gsLst>
              <a:gs pos="0">
                <a:srgbClr val="115BD7">
                  <a:alpha val="0"/>
                </a:srgbClr>
              </a:gs>
              <a:gs pos="100000">
                <a:srgbClr val="0D46A6"/>
              </a:gs>
            </a:gsLst>
            <a:lin ang="18900000" scaled="1"/>
          </a:gradFill>
          <a:ln w="6959"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18" name="爱设计-6"/>
          <p:cNvSpPr/>
          <p:nvPr/>
        </p:nvSpPr>
        <p:spPr>
          <a:xfrm>
            <a:off x="1884599" y="5816868"/>
            <a:ext cx="155102" cy="155102"/>
          </a:xfrm>
          <a:prstGeom prst="ellipse">
            <a:avLst/>
          </a:prstGeom>
          <a:solidFill>
            <a:srgbClr val="FFFFFF"/>
          </a:solidFill>
          <a:ln w="19050" cap="flat" cmpd="sng" algn="ctr">
            <a:solidFill>
              <a:srgbClr val="115BD7"/>
            </a:solidFill>
            <a:prstDash val="solid"/>
            <a:miter lim="800000"/>
          </a:ln>
          <a:effectLst>
            <a:outerShdw blurRad="787400" sx="98000" sy="98000" algn="ctr" rotWithShape="0">
              <a:srgbClr val="000000">
                <a:alpha val="15000"/>
              </a:srgbClr>
            </a:outerShdw>
          </a:effectLst>
        </p:spPr>
        <p:txBody>
          <a:bodyPr vertOverflow="overflow" horzOverflow="overflow" vert="horz" wrap="square" numCol="1" spcCol="0" rtlCol="0" fromWordArt="0" anchor="ctr" anchorCtr="0" forceAA="0" compatLnSpc="1">
            <a:noAutofit/>
          </a:bodyPr>
          <a:lstStyle/>
          <a:p>
            <a:pPr algn="ctr">
              <a:defRPr/>
            </a:pPr>
            <a:endParaRPr lang="zh-CN" altLang="en-US" kern="0">
              <a:solidFill>
                <a:srgbClr val="FFFFFF"/>
              </a:solidFill>
              <a:latin typeface="思源黑体 CN Normal"/>
              <a:ea typeface="思源黑体 CN Normal"/>
              <a:sym typeface="思源黑体 CN Normal" panose="020B0400000000000000" pitchFamily="34" charset="-122"/>
            </a:endParaRPr>
          </a:p>
        </p:txBody>
      </p:sp>
      <p:sp>
        <p:nvSpPr>
          <p:cNvPr id="20" name="爱设计-7"/>
          <p:cNvSpPr/>
          <p:nvPr/>
        </p:nvSpPr>
        <p:spPr>
          <a:xfrm>
            <a:off x="5002336" y="5492830"/>
            <a:ext cx="155102" cy="155102"/>
          </a:xfrm>
          <a:prstGeom prst="ellipse">
            <a:avLst/>
          </a:prstGeom>
          <a:solidFill>
            <a:srgbClr val="FFFFFF"/>
          </a:solidFill>
          <a:ln w="19050" cap="flat" cmpd="sng" algn="ctr">
            <a:solidFill>
              <a:srgbClr val="FBBD06"/>
            </a:solidFill>
            <a:prstDash val="solid"/>
            <a:miter lim="800000"/>
          </a:ln>
          <a:effectLst>
            <a:outerShdw blurRad="787400" sx="98000" sy="98000" algn="ctr" rotWithShape="0">
              <a:srgbClr val="000000">
                <a:alpha val="15000"/>
              </a:srgbClr>
            </a:outerShdw>
          </a:effectLst>
        </p:spPr>
        <p:txBody>
          <a:bodyPr vertOverflow="overflow" horzOverflow="overflow" vert="horz" wrap="square" numCol="1" spcCol="0" rtlCol="0" fromWordArt="0" anchor="ctr" anchorCtr="0" forceAA="0" compatLnSpc="1">
            <a:noAutofit/>
          </a:bodyPr>
          <a:lstStyle/>
          <a:p>
            <a:pPr algn="ctr">
              <a:defRPr/>
            </a:pPr>
            <a:endParaRPr lang="zh-CN" altLang="en-US" kern="0">
              <a:solidFill>
                <a:srgbClr val="FFFFFF"/>
              </a:solidFill>
              <a:latin typeface="思源黑体 CN Normal"/>
              <a:ea typeface="思源黑体 CN Normal"/>
              <a:sym typeface="思源黑体 CN Normal" panose="020B0400000000000000" pitchFamily="34" charset="-122"/>
            </a:endParaRPr>
          </a:p>
        </p:txBody>
      </p:sp>
      <p:cxnSp>
        <p:nvCxnSpPr>
          <p:cNvPr id="21" name="爱设计-8"/>
          <p:cNvCxnSpPr/>
          <p:nvPr/>
        </p:nvCxnSpPr>
        <p:spPr>
          <a:xfrm>
            <a:off x="1962150" y="3445136"/>
            <a:ext cx="0" cy="2371732"/>
          </a:xfrm>
          <a:prstGeom prst="line">
            <a:avLst/>
          </a:prstGeom>
          <a:noFill/>
          <a:ln w="25400" cap="rnd" cmpd="sng" algn="ctr">
            <a:gradFill flip="none" rotWithShape="1">
              <a:gsLst>
                <a:gs pos="0">
                  <a:srgbClr val="115BD7">
                    <a:alpha val="0"/>
                  </a:srgbClr>
                </a:gs>
                <a:gs pos="100000">
                  <a:srgbClr val="0D46A6"/>
                </a:gs>
              </a:gsLst>
              <a:lin ang="16200000" scaled="1"/>
              <a:tileRect/>
            </a:gradFill>
            <a:prstDash val="solid"/>
            <a:round/>
          </a:ln>
          <a:effectLst/>
        </p:spPr>
      </p:cxnSp>
      <p:cxnSp>
        <p:nvCxnSpPr>
          <p:cNvPr id="28" name="爱设计-9"/>
          <p:cNvCxnSpPr/>
          <p:nvPr/>
        </p:nvCxnSpPr>
        <p:spPr>
          <a:xfrm>
            <a:off x="5079887" y="3144070"/>
            <a:ext cx="0" cy="2371732"/>
          </a:xfrm>
          <a:prstGeom prst="line">
            <a:avLst/>
          </a:prstGeom>
          <a:noFill/>
          <a:ln w="25400" cap="rnd" cmpd="sng" algn="ctr">
            <a:gradFill flip="none" rotWithShape="1">
              <a:gsLst>
                <a:gs pos="0">
                  <a:srgbClr val="FBBD06">
                    <a:alpha val="0"/>
                  </a:srgbClr>
                </a:gs>
                <a:gs pos="100000">
                  <a:srgbClr val="FBBD06"/>
                </a:gs>
              </a:gsLst>
              <a:lin ang="16200000" scaled="1"/>
              <a:tileRect/>
            </a:gradFill>
            <a:prstDash val="solid"/>
            <a:round/>
          </a:ln>
          <a:effectLst/>
        </p:spPr>
      </p:cxnSp>
      <p:cxnSp>
        <p:nvCxnSpPr>
          <p:cNvPr id="29" name="爱设计-10"/>
          <p:cNvCxnSpPr/>
          <p:nvPr/>
        </p:nvCxnSpPr>
        <p:spPr>
          <a:xfrm>
            <a:off x="8102804" y="2619027"/>
            <a:ext cx="0" cy="2371732"/>
          </a:xfrm>
          <a:prstGeom prst="line">
            <a:avLst/>
          </a:prstGeom>
          <a:noFill/>
          <a:ln w="25400" cap="rnd" cmpd="sng" algn="ctr">
            <a:gradFill flip="none" rotWithShape="1">
              <a:gsLst>
                <a:gs pos="0">
                  <a:srgbClr val="115BD7">
                    <a:alpha val="0"/>
                  </a:srgbClr>
                </a:gs>
                <a:gs pos="100000">
                  <a:srgbClr val="0D46A6"/>
                </a:gs>
              </a:gsLst>
              <a:lin ang="16200000" scaled="1"/>
              <a:tileRect/>
            </a:gradFill>
            <a:prstDash val="solid"/>
            <a:round/>
          </a:ln>
          <a:effectLst/>
        </p:spPr>
      </p:cxnSp>
      <p:sp>
        <p:nvSpPr>
          <p:cNvPr id="30" name="爱设计-11"/>
          <p:cNvSpPr/>
          <p:nvPr/>
        </p:nvSpPr>
        <p:spPr>
          <a:xfrm>
            <a:off x="8025253" y="4927725"/>
            <a:ext cx="155102" cy="155102"/>
          </a:xfrm>
          <a:prstGeom prst="ellipse">
            <a:avLst/>
          </a:prstGeom>
          <a:solidFill>
            <a:srgbClr val="FFFFFF"/>
          </a:solidFill>
          <a:ln w="19050" cap="flat" cmpd="sng" algn="ctr">
            <a:solidFill>
              <a:srgbClr val="115BD7"/>
            </a:solidFill>
            <a:prstDash val="solid"/>
            <a:miter lim="800000"/>
          </a:ln>
          <a:effectLst>
            <a:outerShdw blurRad="787400" sx="98000" sy="98000" algn="ctr" rotWithShape="0">
              <a:srgbClr val="000000">
                <a:alpha val="15000"/>
              </a:srgbClr>
            </a:outerShdw>
          </a:effectLst>
        </p:spPr>
        <p:txBody>
          <a:bodyPr vertOverflow="overflow" horzOverflow="overflow" vert="horz" wrap="square" numCol="1" spcCol="0" rtlCol="0" fromWordArt="0" anchor="ctr" anchorCtr="0" forceAA="0" compatLnSpc="1">
            <a:noAutofit/>
          </a:bodyPr>
          <a:lstStyle/>
          <a:p>
            <a:pPr algn="ctr">
              <a:defRPr/>
            </a:pPr>
            <a:endParaRPr lang="zh-CN" altLang="en-US" kern="0">
              <a:solidFill>
                <a:srgbClr val="FFFFFF"/>
              </a:solidFill>
              <a:latin typeface="思源黑体 CN Normal"/>
              <a:ea typeface="思源黑体 CN Normal"/>
              <a:sym typeface="思源黑体 CN Normal" panose="020B0400000000000000" pitchFamily="34" charset="-122"/>
            </a:endParaRPr>
          </a:p>
        </p:txBody>
      </p:sp>
      <p:sp>
        <p:nvSpPr>
          <p:cNvPr id="31" name="爱设计-12"/>
          <p:cNvSpPr/>
          <p:nvPr>
            <p:custDataLst>
              <p:tags r:id="rId2"/>
            </p:custDataLst>
          </p:nvPr>
        </p:nvSpPr>
        <p:spPr bwMode="auto">
          <a:xfrm>
            <a:off x="1133948" y="1969955"/>
            <a:ext cx="1666402" cy="1667438"/>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gradFill>
            <a:gsLst>
              <a:gs pos="0">
                <a:srgbClr val="115BD7"/>
              </a:gs>
              <a:gs pos="100000">
                <a:srgbClr val="0D46A6"/>
              </a:gs>
            </a:gsLst>
            <a:lin ang="18900000" scaled="1"/>
          </a:gradFill>
          <a:ln>
            <a:noFill/>
          </a:ln>
          <a:effectLst>
            <a:outerShdw blurRad="330200" dist="241300" dir="10800000" sx="95000" sy="95000" algn="r" rotWithShape="0">
              <a:srgbClr val="0D46A6">
                <a:alpha val="32000"/>
              </a:srgbClr>
            </a:outerShdw>
          </a:effectLst>
        </p:spPr>
        <p:txBody>
          <a:bodyPr vert="horz" wrap="square" lIns="91440" tIns="45720" rIns="91440" bIns="45720" numCol="1" anchor="ctr" anchorCtr="0" compatLnSpc="1"/>
          <a:lstStyle/>
          <a:p>
            <a:pPr algn="ctr"/>
            <a:endParaRPr lang="en-US" altLang="zh-CN" sz="2400" kern="0" dirty="0">
              <a:solidFill>
                <a:srgbClr val="FFFFFF"/>
              </a:solidFill>
              <a:latin typeface="思源黑体 CN Normal"/>
              <a:ea typeface="思源黑体 CN Normal"/>
              <a:cs typeface="OPPOSans H" panose="02010600030101010101" pitchFamily="18" charset="-122"/>
              <a:sym typeface="思源黑体 CN Normal" panose="020B0400000000000000" pitchFamily="34" charset="-122"/>
            </a:endParaRPr>
          </a:p>
        </p:txBody>
      </p:sp>
      <p:sp>
        <p:nvSpPr>
          <p:cNvPr id="32" name="爱设计-13"/>
          <p:cNvSpPr/>
          <p:nvPr>
            <p:custDataLst>
              <p:tags r:id="rId3"/>
            </p:custDataLst>
          </p:nvPr>
        </p:nvSpPr>
        <p:spPr bwMode="auto">
          <a:xfrm>
            <a:off x="4251685" y="1645917"/>
            <a:ext cx="1666402" cy="1667438"/>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solidFill>
            <a:srgbClr val="FBBD06"/>
          </a:solidFill>
          <a:ln>
            <a:noFill/>
          </a:ln>
          <a:effectLst>
            <a:outerShdw blurRad="330200" dist="241300" dir="10800000" sx="95000" sy="95000" algn="r" rotWithShape="0">
              <a:srgbClr val="FBBD06">
                <a:alpha val="32000"/>
              </a:srgbClr>
            </a:outerShdw>
          </a:effectLst>
        </p:spPr>
        <p:txBody>
          <a:bodyPr vert="horz" wrap="square" lIns="91440" tIns="45720" rIns="91440" bIns="45720" numCol="1" anchor="ctr" anchorCtr="0" compatLnSpc="1"/>
          <a:lstStyle/>
          <a:p>
            <a:pPr algn="ctr"/>
            <a:endParaRPr lang="en-US" altLang="zh-CN" sz="2400" kern="0" dirty="0">
              <a:solidFill>
                <a:srgbClr val="FFFFFF"/>
              </a:solidFill>
              <a:latin typeface="思源黑体 CN Normal"/>
              <a:ea typeface="思源黑体 CN Normal"/>
              <a:cs typeface="OPPOSans H" panose="02010600030101010101" pitchFamily="18" charset="-122"/>
              <a:sym typeface="思源黑体 CN Normal" panose="020B0400000000000000" pitchFamily="34" charset="-122"/>
            </a:endParaRPr>
          </a:p>
        </p:txBody>
      </p:sp>
      <p:sp>
        <p:nvSpPr>
          <p:cNvPr id="33" name="爱设计-14"/>
          <p:cNvSpPr/>
          <p:nvPr>
            <p:custDataLst>
              <p:tags r:id="rId4"/>
            </p:custDataLst>
          </p:nvPr>
        </p:nvSpPr>
        <p:spPr bwMode="auto">
          <a:xfrm>
            <a:off x="7274602" y="1080812"/>
            <a:ext cx="1666402" cy="1667438"/>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gradFill>
            <a:gsLst>
              <a:gs pos="0">
                <a:srgbClr val="115BD7"/>
              </a:gs>
              <a:gs pos="100000">
                <a:srgbClr val="0D46A6"/>
              </a:gs>
            </a:gsLst>
            <a:lin ang="18900000" scaled="1"/>
          </a:gradFill>
          <a:ln>
            <a:noFill/>
          </a:ln>
          <a:effectLst>
            <a:outerShdw blurRad="330200" dist="241300" dir="10800000" sx="95000" sy="95000" algn="r" rotWithShape="0">
              <a:srgbClr val="0D46A6">
                <a:alpha val="32000"/>
              </a:srgbClr>
            </a:outerShdw>
          </a:effectLst>
        </p:spPr>
        <p:txBody>
          <a:bodyPr vert="horz" wrap="square" lIns="91440" tIns="45720" rIns="91440" bIns="45720" numCol="1" anchor="ctr" anchorCtr="0" compatLnSpc="1"/>
          <a:lstStyle/>
          <a:p>
            <a:pPr algn="ctr"/>
            <a:endParaRPr lang="en-US" altLang="zh-CN" sz="2400" kern="0" dirty="0">
              <a:solidFill>
                <a:srgbClr val="FFFFFF"/>
              </a:solidFill>
              <a:latin typeface="思源黑体 CN Normal"/>
              <a:ea typeface="思源黑体 CN Normal"/>
              <a:cs typeface="OPPOSans H" panose="02010600030101010101" pitchFamily="18" charset="-122"/>
              <a:sym typeface="思源黑体 CN Normal" panose="020B0400000000000000" pitchFamily="34" charset="-122"/>
            </a:endParaRPr>
          </a:p>
        </p:txBody>
      </p:sp>
      <p:sp>
        <p:nvSpPr>
          <p:cNvPr id="34" name="爱设计-15-1"/>
          <p:cNvSpPr txBox="1"/>
          <p:nvPr/>
        </p:nvSpPr>
        <p:spPr>
          <a:xfrm>
            <a:off x="2039701" y="4222176"/>
            <a:ext cx="2464474" cy="929640"/>
          </a:xfrm>
          <a:prstGeom prst="rect">
            <a:avLst/>
          </a:prstGeom>
          <a:noFill/>
        </p:spPr>
        <p:txBody>
          <a:bodyPr wrap="square" rtlCol="0">
            <a:spAutoFit/>
          </a:bodyPr>
          <a:lstStyle/>
          <a:p>
            <a:pP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主要包括产品销售收入、后期服务收入以及可能的合作与授权收入。</a:t>
            </a:r>
            <a:endPar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5" name="爱设计-15-2"/>
          <p:cNvSpPr txBox="1"/>
          <p:nvPr/>
        </p:nvSpPr>
        <p:spPr>
          <a:xfrm>
            <a:off x="2039620" y="3765550"/>
            <a:ext cx="2319020" cy="370840"/>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buSzPct val="25000"/>
              <a:defRPr/>
            </a:pPr>
            <a:r>
              <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rPr>
              <a:t>盈利模式</a:t>
            </a:r>
            <a:endPar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36" name="爱设计-16-1"/>
          <p:cNvSpPr txBox="1"/>
          <p:nvPr/>
        </p:nvSpPr>
        <p:spPr>
          <a:xfrm>
            <a:off x="5295981" y="3720849"/>
            <a:ext cx="2464474" cy="1489075"/>
          </a:xfrm>
          <a:prstGeom prst="rect">
            <a:avLst/>
          </a:prstGeom>
          <a:noFill/>
        </p:spPr>
        <p:txBody>
          <a:bodyPr wrap="square" rtlCol="0">
            <a:spAutoFit/>
          </a:bodyPr>
          <a:lstStyle/>
          <a:p>
            <a:pP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我们考虑了初始投资成本、运营成本、销售收入以及预期的市场份额等因素，预计在未来几年内能够实现良好的投资回报。</a:t>
            </a:r>
            <a:endPar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7" name="爱设计-16-2"/>
          <p:cNvSpPr txBox="1"/>
          <p:nvPr/>
        </p:nvSpPr>
        <p:spPr>
          <a:xfrm>
            <a:off x="5295981" y="3338707"/>
            <a:ext cx="2208980" cy="296672"/>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buSzPct val="25000"/>
              <a:defRPr/>
            </a:pPr>
            <a:r>
              <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rPr>
              <a:t>投资回报分析</a:t>
            </a:r>
            <a:endPar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38" name="爱设计-17-1"/>
          <p:cNvSpPr txBox="1"/>
          <p:nvPr/>
        </p:nvSpPr>
        <p:spPr>
          <a:xfrm>
            <a:off x="8320405" y="2896870"/>
            <a:ext cx="2537460" cy="1209675"/>
          </a:xfrm>
          <a:prstGeom prst="rect">
            <a:avLst/>
          </a:prstGeom>
          <a:noFill/>
        </p:spPr>
        <p:txBody>
          <a:bodyPr wrap="square" rtlCol="0">
            <a:spAutoFit/>
          </a:bodyPr>
          <a:lstStyle/>
          <a:p>
            <a:pP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通过采用环保材料和节能设计，减少对环境的影响，同时遵守相关的法规和标准，确保公司的稳健发展。</a:t>
            </a:r>
            <a:endPar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9" name="爱设计-17-2"/>
          <p:cNvSpPr txBox="1"/>
          <p:nvPr/>
        </p:nvSpPr>
        <p:spPr>
          <a:xfrm>
            <a:off x="8378190" y="2367915"/>
            <a:ext cx="3072765" cy="528955"/>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buSzPct val="25000"/>
              <a:defRPr/>
            </a:pPr>
            <a:r>
              <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rPr>
              <a:t>可持续发展与合规性</a:t>
            </a:r>
            <a:endPar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40" name="爱设计-8-3"/>
          <p:cNvSpPr/>
          <p:nvPr/>
        </p:nvSpPr>
        <p:spPr>
          <a:xfrm>
            <a:off x="1754518" y="2591042"/>
            <a:ext cx="425263" cy="425264"/>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000000"/>
              </a:solidFill>
              <a:effectLst/>
              <a:uLnTx/>
              <a:uFillTx/>
              <a:latin typeface="思源黑体 CN Normal"/>
              <a:ea typeface="思源黑体 CN Normal"/>
              <a:cs typeface="+mn-cs"/>
              <a:sym typeface="思源黑体 CN Normal" panose="020B0400000000000000" pitchFamily="34" charset="-122"/>
            </a:endParaRPr>
          </a:p>
        </p:txBody>
      </p:sp>
      <p:sp>
        <p:nvSpPr>
          <p:cNvPr id="41" name="爱设计-12-3"/>
          <p:cNvSpPr/>
          <p:nvPr/>
        </p:nvSpPr>
        <p:spPr>
          <a:xfrm>
            <a:off x="4872255" y="2286861"/>
            <a:ext cx="425263" cy="385551"/>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000000"/>
              </a:solidFill>
              <a:effectLst/>
              <a:uLnTx/>
              <a:uFillTx/>
              <a:latin typeface="思源黑体 CN Normal"/>
              <a:ea typeface="思源黑体 CN Normal"/>
              <a:cs typeface="+mn-cs"/>
              <a:sym typeface="思源黑体 CN Normal" panose="020B0400000000000000" pitchFamily="34" charset="-122"/>
            </a:endParaRPr>
          </a:p>
        </p:txBody>
      </p:sp>
      <p:sp>
        <p:nvSpPr>
          <p:cNvPr id="42" name="爱设计-16-3"/>
          <p:cNvSpPr/>
          <p:nvPr/>
        </p:nvSpPr>
        <p:spPr>
          <a:xfrm>
            <a:off x="7895172" y="1717832"/>
            <a:ext cx="425263" cy="393398"/>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000000"/>
              </a:solidFill>
              <a:effectLst/>
              <a:uLnTx/>
              <a:uFillTx/>
              <a:latin typeface="思源黑体 CN Normal"/>
              <a:ea typeface="思源黑体 CN Normal"/>
              <a:cs typeface="+mn-cs"/>
              <a:sym typeface="思源黑体 CN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39" name="Oval 59"/>
          <p:cNvSpPr/>
          <p:nvPr/>
        </p:nvSpPr>
        <p:spPr>
          <a:xfrm>
            <a:off x="1148001" y="1281246"/>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40" name="Straight Connector 60"/>
          <p:cNvCxnSpPr>
            <a:stCxn id="39" idx="4"/>
          </p:cNvCxnSpPr>
          <p:nvPr/>
        </p:nvCxnSpPr>
        <p:spPr>
          <a:xfrm>
            <a:off x="1882385" y="2750015"/>
            <a:ext cx="0" cy="275077"/>
          </a:xfrm>
          <a:prstGeom prst="line">
            <a:avLst/>
          </a:prstGeom>
          <a:gradFill>
            <a:gsLst>
              <a:gs pos="0">
                <a:srgbClr val="00B0F0"/>
              </a:gs>
              <a:gs pos="100000">
                <a:srgbClr val="1C46F2"/>
              </a:gs>
            </a:gsLst>
            <a:lin ang="5400000" scaled="1"/>
          </a:gradFill>
          <a:ln w="6350" cap="flat" cmpd="sng" algn="ctr">
            <a:solidFill>
              <a:srgbClr val="2BA1F1"/>
            </a:solidFill>
            <a:prstDash val="solid"/>
            <a:miter lim="800000"/>
            <a:tailEnd type="oval"/>
          </a:ln>
          <a:effectLst/>
        </p:spPr>
      </p:cxnSp>
      <p:grpSp>
        <p:nvGrpSpPr>
          <p:cNvPr id="41" name="组合 40"/>
          <p:cNvGrpSpPr>
            <a:grpSpLocks noChangeAspect="1"/>
          </p:cNvGrpSpPr>
          <p:nvPr/>
        </p:nvGrpSpPr>
        <p:grpSpPr>
          <a:xfrm>
            <a:off x="1742392" y="1840636"/>
            <a:ext cx="279990" cy="349988"/>
            <a:chOff x="2895600" y="-1143000"/>
            <a:chExt cx="152400" cy="190500"/>
          </a:xfrm>
        </p:grpSpPr>
        <p:sp>
          <p:nvSpPr>
            <p:cNvPr id="42" name="任意多边形: 形状 62"/>
            <p:cNvSpPr/>
            <p:nvPr/>
          </p:nvSpPr>
          <p:spPr>
            <a:xfrm>
              <a:off x="2895600" y="-1143000"/>
              <a:ext cx="152400" cy="190500"/>
            </a:xfrm>
            <a:custGeom>
              <a:avLst/>
              <a:gdLst>
                <a:gd name="connsiteX0" fmla="*/ 76200 w 152400"/>
                <a:gd name="connsiteY0" fmla="*/ 190500 h 190500"/>
                <a:gd name="connsiteX1" fmla="*/ 152400 w 152400"/>
                <a:gd name="connsiteY1" fmla="*/ 71438 h 190500"/>
                <a:gd name="connsiteX2" fmla="*/ 76200 w 152400"/>
                <a:gd name="connsiteY2" fmla="*/ 0 h 190500"/>
                <a:gd name="connsiteX3" fmla="*/ 0 w 152400"/>
                <a:gd name="connsiteY3" fmla="*/ 71438 h 190500"/>
                <a:gd name="connsiteX4" fmla="*/ 76200 w 152400"/>
                <a:gd name="connsiteY4" fmla="*/ 190500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90500">
                  <a:moveTo>
                    <a:pt x="76200" y="190500"/>
                  </a:moveTo>
                  <a:cubicBezTo>
                    <a:pt x="76200" y="190500"/>
                    <a:pt x="152400" y="133350"/>
                    <a:pt x="152400" y="71438"/>
                  </a:cubicBezTo>
                  <a:cubicBezTo>
                    <a:pt x="152400" y="31984"/>
                    <a:pt x="118284" y="0"/>
                    <a:pt x="76200" y="0"/>
                  </a:cubicBezTo>
                  <a:cubicBezTo>
                    <a:pt x="34116" y="0"/>
                    <a:pt x="0" y="31984"/>
                    <a:pt x="0" y="71438"/>
                  </a:cubicBezTo>
                  <a:cubicBezTo>
                    <a:pt x="0" y="133350"/>
                    <a:pt x="76200" y="190500"/>
                    <a:pt x="76200" y="190500"/>
                  </a:cubicBezTo>
                  <a:close/>
                </a:path>
              </a:pathLst>
            </a:custGeom>
            <a:noFill/>
            <a:ln w="31750" cap="flat">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43" name="任意多边形: 形状 63"/>
            <p:cNvSpPr/>
            <p:nvPr/>
          </p:nvSpPr>
          <p:spPr>
            <a:xfrm>
              <a:off x="2957512" y="-1095375"/>
              <a:ext cx="4762" cy="76200"/>
            </a:xfrm>
            <a:custGeom>
              <a:avLst/>
              <a:gdLst>
                <a:gd name="connsiteX0" fmla="*/ 0 w 4762"/>
                <a:gd name="connsiteY0" fmla="*/ 0 h 76200"/>
                <a:gd name="connsiteX1" fmla="*/ 0 w 4762"/>
                <a:gd name="connsiteY1" fmla="*/ 76200 h 76200"/>
              </a:gdLst>
              <a:ahLst/>
              <a:cxnLst>
                <a:cxn ang="0">
                  <a:pos x="connsiteX0" y="connsiteY0"/>
                </a:cxn>
                <a:cxn ang="0">
                  <a:pos x="connsiteX1" y="connsiteY1"/>
                </a:cxn>
              </a:cxnLst>
              <a:rect l="l" t="t" r="r" b="b"/>
              <a:pathLst>
                <a:path w="4762" h="76200">
                  <a:moveTo>
                    <a:pt x="0" y="0"/>
                  </a:moveTo>
                  <a:lnTo>
                    <a:pt x="0" y="7620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44" name="任意多边形: 形状 64"/>
            <p:cNvSpPr/>
            <p:nvPr/>
          </p:nvSpPr>
          <p:spPr>
            <a:xfrm>
              <a:off x="2957512" y="-1095375"/>
              <a:ext cx="47625" cy="38100"/>
            </a:xfrm>
            <a:custGeom>
              <a:avLst/>
              <a:gdLst>
                <a:gd name="connsiteX0" fmla="*/ 0 w 47625"/>
                <a:gd name="connsiteY0" fmla="*/ 0 h 38100"/>
                <a:gd name="connsiteX1" fmla="*/ 28575 w 47625"/>
                <a:gd name="connsiteY1" fmla="*/ 0 h 38100"/>
                <a:gd name="connsiteX2" fmla="*/ 47625 w 47625"/>
                <a:gd name="connsiteY2" fmla="*/ 19050 h 38100"/>
                <a:gd name="connsiteX3" fmla="*/ 28575 w 47625"/>
                <a:gd name="connsiteY3" fmla="*/ 38100 h 38100"/>
                <a:gd name="connsiteX4" fmla="*/ 0 w 47625"/>
                <a:gd name="connsiteY4" fmla="*/ 38100 h 38100"/>
                <a:gd name="connsiteX5" fmla="*/ 0 w 47625"/>
                <a:gd name="connsiteY5" fmla="*/ 0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38100">
                  <a:moveTo>
                    <a:pt x="0" y="0"/>
                  </a:moveTo>
                  <a:lnTo>
                    <a:pt x="28575" y="0"/>
                  </a:lnTo>
                  <a:cubicBezTo>
                    <a:pt x="39096" y="0"/>
                    <a:pt x="47625" y="8529"/>
                    <a:pt x="47625" y="19050"/>
                  </a:cubicBezTo>
                  <a:cubicBezTo>
                    <a:pt x="47625" y="29571"/>
                    <a:pt x="39096" y="38100"/>
                    <a:pt x="28575" y="38100"/>
                  </a:cubicBezTo>
                  <a:lnTo>
                    <a:pt x="0" y="38100"/>
                  </a:lnTo>
                  <a:lnTo>
                    <a:pt x="0" y="0"/>
                  </a:lnTo>
                  <a:close/>
                </a:path>
              </a:pathLst>
            </a:custGeom>
            <a:noFill/>
            <a:ln w="31750" cap="flat">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45" name="Rectangle 29"/>
          <p:cNvSpPr/>
          <p:nvPr/>
        </p:nvSpPr>
        <p:spPr>
          <a:xfrm>
            <a:off x="877570" y="3479800"/>
            <a:ext cx="2009775" cy="2839085"/>
          </a:xfrm>
          <a:prstGeom prst="rect">
            <a:avLst/>
          </a:prstGeom>
        </p:spPr>
        <p:txBody>
          <a:bodyPr wrap="square">
            <a:noAutofit/>
          </a:bodyPr>
          <a:lstStyle/>
          <a:p>
            <a:pPr algn="ctr">
              <a:lnSpc>
                <a:spcPct val="130000"/>
              </a:lnSpc>
              <a:spcAft>
                <a:spcPts val="600"/>
              </a:spcAft>
              <a:defRPr/>
            </a:pPr>
            <a:r>
              <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我们提供个性化香氛控制方案，借助智能技术与友好界面，为用户带来全新香氛体验。我们致力于创造舒适智能的家居环境，满足用户对高品质生活的追求。</a:t>
            </a:r>
            <a:endPar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46" name="Rectangle 30"/>
          <p:cNvSpPr/>
          <p:nvPr/>
        </p:nvSpPr>
        <p:spPr>
          <a:xfrm>
            <a:off x="1181345" y="3084672"/>
            <a:ext cx="1402080" cy="460375"/>
          </a:xfrm>
          <a:prstGeom prst="rect">
            <a:avLst/>
          </a:prstGeom>
        </p:spPr>
        <p:txBody>
          <a:bodyPr wrap="square">
            <a:spAutoFit/>
          </a:bodyPr>
          <a:lstStyle/>
          <a:p>
            <a:pPr algn="ctr">
              <a:defRPr/>
            </a:pPr>
            <a:r>
              <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价值主张</a:t>
            </a:r>
            <a:endPar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
        <p:nvSpPr>
          <p:cNvPr id="57" name="Oval 79"/>
          <p:cNvSpPr/>
          <p:nvPr/>
        </p:nvSpPr>
        <p:spPr>
          <a:xfrm>
            <a:off x="5542271" y="1281246"/>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58" name="Straight Connector 80"/>
          <p:cNvCxnSpPr>
            <a:stCxn id="57" idx="4"/>
          </p:cNvCxnSpPr>
          <p:nvPr/>
        </p:nvCxnSpPr>
        <p:spPr>
          <a:xfrm>
            <a:off x="6276655" y="2750015"/>
            <a:ext cx="1" cy="275077"/>
          </a:xfrm>
          <a:prstGeom prst="line">
            <a:avLst/>
          </a:prstGeom>
          <a:gradFill>
            <a:gsLst>
              <a:gs pos="0">
                <a:srgbClr val="00B0F0"/>
              </a:gs>
              <a:gs pos="100000">
                <a:srgbClr val="1C46F2"/>
              </a:gs>
            </a:gsLst>
            <a:lin ang="5400000" scaled="1"/>
          </a:gradFill>
          <a:ln w="6350" cap="flat" cmpd="sng" algn="ctr">
            <a:solidFill>
              <a:srgbClr val="2BA1F1"/>
            </a:solidFill>
            <a:prstDash val="solid"/>
            <a:miter lim="800000"/>
            <a:tailEnd type="oval"/>
          </a:ln>
          <a:effectLst/>
        </p:spPr>
      </p:cxnSp>
      <p:grpSp>
        <p:nvGrpSpPr>
          <p:cNvPr id="59" name="组合 58"/>
          <p:cNvGrpSpPr>
            <a:grpSpLocks noChangeAspect="1"/>
          </p:cNvGrpSpPr>
          <p:nvPr/>
        </p:nvGrpSpPr>
        <p:grpSpPr>
          <a:xfrm>
            <a:off x="6100916" y="1840637"/>
            <a:ext cx="357408" cy="349987"/>
            <a:chOff x="4403188" y="-1278928"/>
            <a:chExt cx="117475" cy="115036"/>
          </a:xfrm>
        </p:grpSpPr>
        <p:sp>
          <p:nvSpPr>
            <p:cNvPr id="60" name="任意多边形: 形状 55"/>
            <p:cNvSpPr/>
            <p:nvPr/>
          </p:nvSpPr>
          <p:spPr>
            <a:xfrm>
              <a:off x="4431763" y="-1256562"/>
              <a:ext cx="57150" cy="69850"/>
            </a:xfrm>
            <a:custGeom>
              <a:avLst/>
              <a:gdLst>
                <a:gd name="connsiteX0" fmla="*/ 57150 w 57150"/>
                <a:gd name="connsiteY0" fmla="*/ 28575 h 69850"/>
                <a:gd name="connsiteX1" fmla="*/ 28575 w 57150"/>
                <a:gd name="connsiteY1" fmla="*/ 69850 h 69850"/>
                <a:gd name="connsiteX2" fmla="*/ 0 w 57150"/>
                <a:gd name="connsiteY2" fmla="*/ 28575 h 69850"/>
                <a:gd name="connsiteX3" fmla="*/ 8369 w 57150"/>
                <a:gd name="connsiteY3" fmla="*/ 8369 h 69850"/>
                <a:gd name="connsiteX4" fmla="*/ 28575 w 57150"/>
                <a:gd name="connsiteY4" fmla="*/ 0 h 69850"/>
                <a:gd name="connsiteX5" fmla="*/ 48781 w 57150"/>
                <a:gd name="connsiteY5" fmla="*/ 8369 h 69850"/>
                <a:gd name="connsiteX6" fmla="*/ 57150 w 57150"/>
                <a:gd name="connsiteY6" fmla="*/ 28575 h 6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69850">
                  <a:moveTo>
                    <a:pt x="57150" y="28575"/>
                  </a:moveTo>
                  <a:cubicBezTo>
                    <a:pt x="57150" y="50800"/>
                    <a:pt x="28575" y="69850"/>
                    <a:pt x="28575" y="69850"/>
                  </a:cubicBezTo>
                  <a:cubicBezTo>
                    <a:pt x="28575" y="69850"/>
                    <a:pt x="0" y="50800"/>
                    <a:pt x="0" y="28575"/>
                  </a:cubicBezTo>
                  <a:cubicBezTo>
                    <a:pt x="0" y="20997"/>
                    <a:pt x="3011" y="13728"/>
                    <a:pt x="8369" y="8369"/>
                  </a:cubicBezTo>
                  <a:cubicBezTo>
                    <a:pt x="13728" y="3011"/>
                    <a:pt x="20997" y="0"/>
                    <a:pt x="28575" y="0"/>
                  </a:cubicBezTo>
                  <a:cubicBezTo>
                    <a:pt x="36153" y="0"/>
                    <a:pt x="43422" y="3011"/>
                    <a:pt x="48781" y="8369"/>
                  </a:cubicBezTo>
                  <a:cubicBezTo>
                    <a:pt x="54139" y="13728"/>
                    <a:pt x="57150" y="20997"/>
                    <a:pt x="57150" y="28575"/>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1" name="任意多边形: 形状 56"/>
            <p:cNvSpPr/>
            <p:nvPr/>
          </p:nvSpPr>
          <p:spPr>
            <a:xfrm>
              <a:off x="4450813" y="-1237512"/>
              <a:ext cx="19050" cy="19050"/>
            </a:xfrm>
            <a:custGeom>
              <a:avLst/>
              <a:gdLst>
                <a:gd name="connsiteX0" fmla="*/ 9525 w 19050"/>
                <a:gd name="connsiteY0" fmla="*/ 19050 h 19050"/>
                <a:gd name="connsiteX1" fmla="*/ 19050 w 19050"/>
                <a:gd name="connsiteY1" fmla="*/ 9525 h 19050"/>
                <a:gd name="connsiteX2" fmla="*/ 9525 w 19050"/>
                <a:gd name="connsiteY2" fmla="*/ 0 h 19050"/>
                <a:gd name="connsiteX3" fmla="*/ 0 w 19050"/>
                <a:gd name="connsiteY3" fmla="*/ 9525 h 19050"/>
                <a:gd name="connsiteX4" fmla="*/ 9525 w 19050"/>
                <a:gd name="connsiteY4" fmla="*/ 19050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9525" y="19050"/>
                  </a:moveTo>
                  <a:cubicBezTo>
                    <a:pt x="14786" y="19050"/>
                    <a:pt x="19050" y="14786"/>
                    <a:pt x="19050" y="9525"/>
                  </a:cubicBezTo>
                  <a:cubicBezTo>
                    <a:pt x="19050" y="4264"/>
                    <a:pt x="14786" y="0"/>
                    <a:pt x="9525" y="0"/>
                  </a:cubicBezTo>
                  <a:cubicBezTo>
                    <a:pt x="4264" y="0"/>
                    <a:pt x="0" y="4264"/>
                    <a:pt x="0" y="9525"/>
                  </a:cubicBezTo>
                  <a:cubicBezTo>
                    <a:pt x="0" y="14786"/>
                    <a:pt x="4264" y="19050"/>
                    <a:pt x="9525" y="19050"/>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2" name="任意多边形: 形状 57"/>
            <p:cNvSpPr/>
            <p:nvPr/>
          </p:nvSpPr>
          <p:spPr>
            <a:xfrm>
              <a:off x="4412713" y="-1278928"/>
              <a:ext cx="104783" cy="58878"/>
            </a:xfrm>
            <a:custGeom>
              <a:avLst/>
              <a:gdLst>
                <a:gd name="connsiteX0" fmla="*/ 0 w 104783"/>
                <a:gd name="connsiteY0" fmla="*/ 25541 h 58878"/>
                <a:gd name="connsiteX1" fmla="*/ 65088 w 104783"/>
                <a:gd name="connsiteY1" fmla="*/ 3316 h 58878"/>
                <a:gd name="connsiteX2" fmla="*/ 104775 w 104783"/>
                <a:gd name="connsiteY2" fmla="*/ 58878 h 58878"/>
              </a:gdLst>
              <a:ahLst/>
              <a:cxnLst>
                <a:cxn ang="0">
                  <a:pos x="connsiteX0" y="connsiteY0"/>
                </a:cxn>
                <a:cxn ang="0">
                  <a:pos x="connsiteX1" y="connsiteY1"/>
                </a:cxn>
                <a:cxn ang="0">
                  <a:pos x="connsiteX2" y="connsiteY2"/>
                </a:cxn>
              </a:cxnLst>
              <a:rect l="l" t="t" r="r" b="b"/>
              <a:pathLst>
                <a:path w="104783" h="58878">
                  <a:moveTo>
                    <a:pt x="0" y="25541"/>
                  </a:moveTo>
                  <a:cubicBezTo>
                    <a:pt x="0" y="25541"/>
                    <a:pt x="23813" y="-10972"/>
                    <a:pt x="65088" y="3316"/>
                  </a:cubicBezTo>
                  <a:cubicBezTo>
                    <a:pt x="106363" y="17603"/>
                    <a:pt x="104775" y="58878"/>
                    <a:pt x="104775" y="58878"/>
                  </a:cubicBez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3" name="任意多边形: 形状 58"/>
            <p:cNvSpPr/>
            <p:nvPr/>
          </p:nvSpPr>
          <p:spPr>
            <a:xfrm>
              <a:off x="4517488" y="-1272437"/>
              <a:ext cx="3175" cy="50800"/>
            </a:xfrm>
            <a:custGeom>
              <a:avLst/>
              <a:gdLst>
                <a:gd name="connsiteX0" fmla="*/ 0 w 3175"/>
                <a:gd name="connsiteY0" fmla="*/ 0 h 50800"/>
                <a:gd name="connsiteX1" fmla="*/ 0 w 3175"/>
                <a:gd name="connsiteY1" fmla="*/ 50800 h 50800"/>
              </a:gdLst>
              <a:ahLst/>
              <a:cxnLst>
                <a:cxn ang="0">
                  <a:pos x="connsiteX0" y="connsiteY0"/>
                </a:cxn>
                <a:cxn ang="0">
                  <a:pos x="connsiteX1" y="connsiteY1"/>
                </a:cxn>
              </a:cxnLst>
              <a:rect l="l" t="t" r="r" b="b"/>
              <a:pathLst>
                <a:path w="3175" h="50800">
                  <a:moveTo>
                    <a:pt x="0" y="0"/>
                  </a:moveTo>
                  <a:lnTo>
                    <a:pt x="0" y="5080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4" name="任意多边形: 形状 59"/>
            <p:cNvSpPr/>
            <p:nvPr/>
          </p:nvSpPr>
          <p:spPr>
            <a:xfrm>
              <a:off x="4403188" y="-1221637"/>
              <a:ext cx="104775" cy="57745"/>
            </a:xfrm>
            <a:custGeom>
              <a:avLst/>
              <a:gdLst>
                <a:gd name="connsiteX0" fmla="*/ 104775 w 104775"/>
                <a:gd name="connsiteY0" fmla="*/ 31750 h 57745"/>
                <a:gd name="connsiteX1" fmla="*/ 42863 w 104775"/>
                <a:gd name="connsiteY1" fmla="*/ 55563 h 57745"/>
                <a:gd name="connsiteX2" fmla="*/ 0 w 104775"/>
                <a:gd name="connsiteY2" fmla="*/ 0 h 57745"/>
              </a:gdLst>
              <a:ahLst/>
              <a:cxnLst>
                <a:cxn ang="0">
                  <a:pos x="connsiteX0" y="connsiteY0"/>
                </a:cxn>
                <a:cxn ang="0">
                  <a:pos x="connsiteX1" y="connsiteY1"/>
                </a:cxn>
                <a:cxn ang="0">
                  <a:pos x="connsiteX2" y="connsiteY2"/>
                </a:cxn>
              </a:cxnLst>
              <a:rect l="l" t="t" r="r" b="b"/>
              <a:pathLst>
                <a:path w="104775" h="57745">
                  <a:moveTo>
                    <a:pt x="104775" y="31750"/>
                  </a:moveTo>
                  <a:cubicBezTo>
                    <a:pt x="104775" y="31750"/>
                    <a:pt x="85725" y="66675"/>
                    <a:pt x="42863" y="55563"/>
                  </a:cubicBezTo>
                  <a:cubicBezTo>
                    <a:pt x="0" y="44450"/>
                    <a:pt x="0" y="0"/>
                    <a:pt x="0" y="0"/>
                  </a:cubicBez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5" name="任意多边形: 形状 60"/>
            <p:cNvSpPr/>
            <p:nvPr/>
          </p:nvSpPr>
          <p:spPr>
            <a:xfrm>
              <a:off x="4403188" y="-1221637"/>
              <a:ext cx="3175" cy="50800"/>
            </a:xfrm>
            <a:custGeom>
              <a:avLst/>
              <a:gdLst>
                <a:gd name="connsiteX0" fmla="*/ 0 w 3175"/>
                <a:gd name="connsiteY0" fmla="*/ 0 h 50800"/>
                <a:gd name="connsiteX1" fmla="*/ 0 w 3175"/>
                <a:gd name="connsiteY1" fmla="*/ 50800 h 50800"/>
              </a:gdLst>
              <a:ahLst/>
              <a:cxnLst>
                <a:cxn ang="0">
                  <a:pos x="connsiteX0" y="connsiteY0"/>
                </a:cxn>
                <a:cxn ang="0">
                  <a:pos x="connsiteX1" y="connsiteY1"/>
                </a:cxn>
              </a:cxnLst>
              <a:rect l="l" t="t" r="r" b="b"/>
              <a:pathLst>
                <a:path w="3175" h="50800">
                  <a:moveTo>
                    <a:pt x="0" y="0"/>
                  </a:moveTo>
                  <a:lnTo>
                    <a:pt x="0" y="5080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66" name="Rectangle 29"/>
          <p:cNvSpPr/>
          <p:nvPr/>
        </p:nvSpPr>
        <p:spPr>
          <a:xfrm>
            <a:off x="5271911" y="3479902"/>
            <a:ext cx="2009488" cy="2651125"/>
          </a:xfrm>
          <a:prstGeom prst="rect">
            <a:avLst/>
          </a:prstGeom>
        </p:spPr>
        <p:txBody>
          <a:bodyPr wrap="square">
            <a:spAutoFit/>
          </a:bodyPr>
          <a:lstStyle/>
          <a:p>
            <a:pPr algn="ctr">
              <a:lnSpc>
                <a:spcPct val="130000"/>
              </a:lnSpc>
              <a:spcAft>
                <a:spcPts val="600"/>
              </a:spcAft>
              <a:defRPr/>
            </a:pPr>
            <a:r>
              <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采用线上线下分销渠道，线上通过电商平台、自建官网和社交媒体推广销售；线下与家居店、智能家居馆合作，展示产品并提供体验服务。</a:t>
            </a:r>
            <a:endPar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67" name="Rectangle 30"/>
          <p:cNvSpPr/>
          <p:nvPr/>
        </p:nvSpPr>
        <p:spPr>
          <a:xfrm>
            <a:off x="5423215" y="3084672"/>
            <a:ext cx="1706880" cy="460375"/>
          </a:xfrm>
          <a:prstGeom prst="rect">
            <a:avLst/>
          </a:prstGeom>
        </p:spPr>
        <p:txBody>
          <a:bodyPr wrap="square">
            <a:spAutoFit/>
          </a:bodyPr>
          <a:lstStyle/>
          <a:p>
            <a:pPr algn="ctr">
              <a:defRPr/>
            </a:pPr>
            <a:r>
              <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渠道与分销</a:t>
            </a:r>
            <a:endPar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grpSp>
        <p:nvGrpSpPr>
          <p:cNvPr id="8" name="组合 7"/>
          <p:cNvGrpSpPr/>
          <p:nvPr/>
        </p:nvGrpSpPr>
        <p:grpSpPr>
          <a:xfrm rot="0">
            <a:off x="3107690" y="1616075"/>
            <a:ext cx="2009140" cy="4536440"/>
            <a:chOff x="4842" y="3062"/>
            <a:chExt cx="3164" cy="7144"/>
          </a:xfrm>
        </p:grpSpPr>
        <p:sp>
          <p:nvSpPr>
            <p:cNvPr id="47" name="Oval 64"/>
            <p:cNvSpPr/>
            <p:nvPr/>
          </p:nvSpPr>
          <p:spPr>
            <a:xfrm>
              <a:off x="5268" y="3062"/>
              <a:ext cx="2313" cy="2313"/>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48" name="Straight Connector 65"/>
            <p:cNvCxnSpPr/>
            <p:nvPr/>
          </p:nvCxnSpPr>
          <p:spPr>
            <a:xfrm>
              <a:off x="6424" y="5375"/>
              <a:ext cx="0" cy="433"/>
            </a:xfrm>
            <a:prstGeom prst="line">
              <a:avLst/>
            </a:prstGeom>
            <a:solidFill>
              <a:sysClr val="windowText" lastClr="000000">
                <a:lumMod val="50000"/>
                <a:lumOff val="50000"/>
              </a:sysClr>
            </a:solidFill>
            <a:ln w="6350" cap="flat" cmpd="sng" algn="ctr">
              <a:solidFill>
                <a:srgbClr val="2BA1F1"/>
              </a:solidFill>
              <a:prstDash val="solid"/>
              <a:miter lim="800000"/>
              <a:tailEnd type="oval"/>
            </a:ln>
            <a:effectLst/>
          </p:spPr>
        </p:cxnSp>
        <p:grpSp>
          <p:nvGrpSpPr>
            <p:cNvPr id="49" name="组合 48"/>
            <p:cNvGrpSpPr>
              <a:grpSpLocks noChangeAspect="1"/>
            </p:cNvGrpSpPr>
            <p:nvPr/>
          </p:nvGrpSpPr>
          <p:grpSpPr>
            <a:xfrm>
              <a:off x="6149" y="3943"/>
              <a:ext cx="551" cy="551"/>
              <a:chOff x="28575" y="28575"/>
              <a:chExt cx="171279" cy="171450"/>
            </a:xfrm>
          </p:grpSpPr>
          <p:sp>
            <p:nvSpPr>
              <p:cNvPr id="50" name="任意多边形: 形状 69"/>
              <p:cNvSpPr/>
              <p:nvPr/>
            </p:nvSpPr>
            <p:spPr>
              <a:xfrm>
                <a:off x="28575" y="28575"/>
                <a:ext cx="23812" cy="171450"/>
              </a:xfrm>
              <a:custGeom>
                <a:avLst/>
                <a:gdLst>
                  <a:gd name="connsiteX0" fmla="*/ 23813 w 23812"/>
                  <a:gd name="connsiteY0" fmla="*/ 0 h 171450"/>
                  <a:gd name="connsiteX1" fmla="*/ 0 w 23812"/>
                  <a:gd name="connsiteY1" fmla="*/ 171450 h 171450"/>
                </a:gdLst>
                <a:ahLst/>
                <a:cxnLst>
                  <a:cxn ang="0">
                    <a:pos x="connsiteX0" y="connsiteY0"/>
                  </a:cxn>
                  <a:cxn ang="0">
                    <a:pos x="connsiteX1" y="connsiteY1"/>
                  </a:cxn>
                </a:cxnLst>
                <a:rect l="l" t="t" r="r" b="b"/>
                <a:pathLst>
                  <a:path w="23812" h="171450">
                    <a:moveTo>
                      <a:pt x="23813" y="0"/>
                    </a:moveTo>
                    <a:lnTo>
                      <a:pt x="0" y="17145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1" name="任意多边形: 形状 70"/>
              <p:cNvSpPr/>
              <p:nvPr/>
            </p:nvSpPr>
            <p:spPr>
              <a:xfrm>
                <a:off x="176212" y="28575"/>
                <a:ext cx="23642" cy="171236"/>
              </a:xfrm>
              <a:custGeom>
                <a:avLst/>
                <a:gdLst>
                  <a:gd name="connsiteX0" fmla="*/ 0 w 23642"/>
                  <a:gd name="connsiteY0" fmla="*/ 0 h 171236"/>
                  <a:gd name="connsiteX1" fmla="*/ 23643 w 23642"/>
                  <a:gd name="connsiteY1" fmla="*/ 171237 h 171236"/>
                </a:gdLst>
                <a:ahLst/>
                <a:cxnLst>
                  <a:cxn ang="0">
                    <a:pos x="connsiteX0" y="connsiteY0"/>
                  </a:cxn>
                  <a:cxn ang="0">
                    <a:pos x="connsiteX1" y="connsiteY1"/>
                  </a:cxn>
                </a:cxnLst>
                <a:rect l="l" t="t" r="r" b="b"/>
                <a:pathLst>
                  <a:path w="23642" h="171236">
                    <a:moveTo>
                      <a:pt x="0" y="0"/>
                    </a:moveTo>
                    <a:lnTo>
                      <a:pt x="23643" y="171237"/>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2" name="任意多边形: 形状 71"/>
              <p:cNvSpPr/>
              <p:nvPr/>
            </p:nvSpPr>
            <p:spPr>
              <a:xfrm>
                <a:off x="114300" y="28575"/>
                <a:ext cx="4762" cy="28575"/>
              </a:xfrm>
              <a:custGeom>
                <a:avLst/>
                <a:gdLst>
                  <a:gd name="connsiteX0" fmla="*/ 0 w 4762"/>
                  <a:gd name="connsiteY0" fmla="*/ 0 h 28575"/>
                  <a:gd name="connsiteX1" fmla="*/ 0 w 4762"/>
                  <a:gd name="connsiteY1" fmla="*/ 28575 h 28575"/>
                </a:gdLst>
                <a:ahLst/>
                <a:cxnLst>
                  <a:cxn ang="0">
                    <a:pos x="connsiteX0" y="connsiteY0"/>
                  </a:cxn>
                  <a:cxn ang="0">
                    <a:pos x="connsiteX1" y="connsiteY1"/>
                  </a:cxn>
                </a:cxnLst>
                <a:rect l="l" t="t" r="r" b="b"/>
                <a:pathLst>
                  <a:path w="4762" h="28575">
                    <a:moveTo>
                      <a:pt x="0" y="0"/>
                    </a:moveTo>
                    <a:lnTo>
                      <a:pt x="0" y="28575"/>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3" name="任意多边形: 形状 72"/>
              <p:cNvSpPr/>
              <p:nvPr/>
            </p:nvSpPr>
            <p:spPr>
              <a:xfrm>
                <a:off x="114300" y="166687"/>
                <a:ext cx="4762" cy="33337"/>
              </a:xfrm>
              <a:custGeom>
                <a:avLst/>
                <a:gdLst>
                  <a:gd name="connsiteX0" fmla="*/ 0 w 4762"/>
                  <a:gd name="connsiteY0" fmla="*/ 0 h 33337"/>
                  <a:gd name="connsiteX1" fmla="*/ 0 w 4762"/>
                  <a:gd name="connsiteY1" fmla="*/ 33338 h 33337"/>
                </a:gdLst>
                <a:ahLst/>
                <a:cxnLst>
                  <a:cxn ang="0">
                    <a:pos x="connsiteX0" y="connsiteY0"/>
                  </a:cxn>
                  <a:cxn ang="0">
                    <a:pos x="connsiteX1" y="connsiteY1"/>
                  </a:cxn>
                </a:cxnLst>
                <a:rect l="l" t="t" r="r" b="b"/>
                <a:pathLst>
                  <a:path w="4762" h="33337">
                    <a:moveTo>
                      <a:pt x="0" y="0"/>
                    </a:moveTo>
                    <a:lnTo>
                      <a:pt x="0" y="33338"/>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4" name="任意多边形: 形状 73"/>
              <p:cNvSpPr/>
              <p:nvPr/>
            </p:nvSpPr>
            <p:spPr>
              <a:xfrm>
                <a:off x="114300" y="95250"/>
                <a:ext cx="4762" cy="33337"/>
              </a:xfrm>
              <a:custGeom>
                <a:avLst/>
                <a:gdLst>
                  <a:gd name="connsiteX0" fmla="*/ 0 w 4762"/>
                  <a:gd name="connsiteY0" fmla="*/ 0 h 33337"/>
                  <a:gd name="connsiteX1" fmla="*/ 0 w 4762"/>
                  <a:gd name="connsiteY1" fmla="*/ 33338 h 33337"/>
                </a:gdLst>
                <a:ahLst/>
                <a:cxnLst>
                  <a:cxn ang="0">
                    <a:pos x="connsiteX0" y="connsiteY0"/>
                  </a:cxn>
                  <a:cxn ang="0">
                    <a:pos x="connsiteX1" y="connsiteY1"/>
                  </a:cxn>
                </a:cxnLst>
                <a:rect l="l" t="t" r="r" b="b"/>
                <a:pathLst>
                  <a:path w="4762" h="33337">
                    <a:moveTo>
                      <a:pt x="0" y="0"/>
                    </a:moveTo>
                    <a:lnTo>
                      <a:pt x="0" y="33338"/>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55" name="Rectangle 29"/>
            <p:cNvSpPr/>
            <p:nvPr/>
          </p:nvSpPr>
          <p:spPr>
            <a:xfrm>
              <a:off x="4842" y="6536"/>
              <a:ext cx="3165" cy="3671"/>
            </a:xfrm>
            <a:prstGeom prst="rect">
              <a:avLst/>
            </a:prstGeom>
          </p:spPr>
          <p:txBody>
            <a:bodyPr wrap="square">
              <a:spAutoFit/>
            </a:bodyPr>
            <a:lstStyle/>
            <a:p>
              <a:pPr algn="ctr">
                <a:lnSpc>
                  <a:spcPct val="130000"/>
                </a:lnSpc>
                <a:spcAft>
                  <a:spcPts val="600"/>
                </a:spcAft>
                <a:defRPr/>
              </a:pPr>
              <a:r>
                <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主要面向追求高品质生活、注重家居舒适度的消费者及年轻家庭，他们青睐个性化、智能化和便捷性，愿为提升生活品质投资。</a:t>
              </a:r>
              <a:endPar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56" name="Rectangle 30"/>
            <p:cNvSpPr/>
            <p:nvPr/>
          </p:nvSpPr>
          <p:spPr>
            <a:xfrm>
              <a:off x="5320" y="5913"/>
              <a:ext cx="2208" cy="725"/>
            </a:xfrm>
            <a:prstGeom prst="rect">
              <a:avLst/>
            </a:prstGeom>
          </p:spPr>
          <p:txBody>
            <a:bodyPr wrap="square">
              <a:spAutoFit/>
            </a:bodyPr>
            <a:lstStyle/>
            <a:p>
              <a:pPr algn="ctr">
                <a:defRPr/>
              </a:pPr>
              <a:r>
                <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客户群体</a:t>
              </a:r>
              <a:endPar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grpSp>
      <p:grpSp>
        <p:nvGrpSpPr>
          <p:cNvPr id="10" name="组合 9"/>
          <p:cNvGrpSpPr/>
          <p:nvPr/>
        </p:nvGrpSpPr>
        <p:grpSpPr>
          <a:xfrm>
            <a:off x="7502525" y="1616075"/>
            <a:ext cx="2009775" cy="4537075"/>
            <a:chOff x="11762" y="3062"/>
            <a:chExt cx="3165" cy="7145"/>
          </a:xfrm>
        </p:grpSpPr>
        <p:sp>
          <p:nvSpPr>
            <p:cNvPr id="68" name="Oval 74"/>
            <p:cNvSpPr/>
            <p:nvPr/>
          </p:nvSpPr>
          <p:spPr>
            <a:xfrm>
              <a:off x="12188" y="3062"/>
              <a:ext cx="2313" cy="2313"/>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69" name="Straight Connector 75"/>
            <p:cNvCxnSpPr/>
            <p:nvPr/>
          </p:nvCxnSpPr>
          <p:spPr>
            <a:xfrm>
              <a:off x="13349" y="5375"/>
              <a:ext cx="0" cy="433"/>
            </a:xfrm>
            <a:prstGeom prst="line">
              <a:avLst/>
            </a:prstGeom>
            <a:solidFill>
              <a:sysClr val="windowText" lastClr="000000">
                <a:lumMod val="50000"/>
                <a:lumOff val="50000"/>
              </a:sysClr>
            </a:solidFill>
            <a:ln w="6350" cap="flat" cmpd="sng" algn="ctr">
              <a:solidFill>
                <a:srgbClr val="2BA1F1"/>
              </a:solidFill>
              <a:prstDash val="solid"/>
              <a:miter lim="800000"/>
              <a:tailEnd type="oval"/>
            </a:ln>
            <a:effectLst/>
          </p:spPr>
        </p:cxnSp>
        <p:grpSp>
          <p:nvGrpSpPr>
            <p:cNvPr id="70" name="组合 69"/>
            <p:cNvGrpSpPr>
              <a:grpSpLocks noChangeAspect="1"/>
            </p:cNvGrpSpPr>
            <p:nvPr/>
          </p:nvGrpSpPr>
          <p:grpSpPr>
            <a:xfrm rot="0">
              <a:off x="13064" y="3943"/>
              <a:ext cx="551" cy="551"/>
              <a:chOff x="10347407" y="1805736"/>
              <a:chExt cx="291655" cy="291655"/>
            </a:xfrm>
          </p:grpSpPr>
          <p:sp>
            <p:nvSpPr>
              <p:cNvPr id="71" name="任意多边形: 形状 77"/>
              <p:cNvSpPr/>
              <p:nvPr/>
            </p:nvSpPr>
            <p:spPr>
              <a:xfrm>
                <a:off x="10347407" y="1805736"/>
                <a:ext cx="291655" cy="291655"/>
              </a:xfrm>
              <a:custGeom>
                <a:avLst/>
                <a:gdLst>
                  <a:gd name="connsiteX0" fmla="*/ 145828 w 291655"/>
                  <a:gd name="connsiteY0" fmla="*/ 291656 h 291655"/>
                  <a:gd name="connsiteX1" fmla="*/ 291656 w 291655"/>
                  <a:gd name="connsiteY1" fmla="*/ 145828 h 291655"/>
                  <a:gd name="connsiteX2" fmla="*/ 145828 w 291655"/>
                  <a:gd name="connsiteY2" fmla="*/ 0 h 291655"/>
                  <a:gd name="connsiteX3" fmla="*/ 0 w 291655"/>
                  <a:gd name="connsiteY3" fmla="*/ 145828 h 291655"/>
                  <a:gd name="connsiteX4" fmla="*/ 145828 w 291655"/>
                  <a:gd name="connsiteY4" fmla="*/ 291656 h 291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655" h="291655">
                    <a:moveTo>
                      <a:pt x="145828" y="291656"/>
                    </a:moveTo>
                    <a:cubicBezTo>
                      <a:pt x="226366" y="291656"/>
                      <a:pt x="291656" y="226366"/>
                      <a:pt x="291656" y="145828"/>
                    </a:cubicBezTo>
                    <a:cubicBezTo>
                      <a:pt x="291656" y="65289"/>
                      <a:pt x="226366" y="0"/>
                      <a:pt x="145828" y="0"/>
                    </a:cubicBezTo>
                    <a:cubicBezTo>
                      <a:pt x="65289" y="0"/>
                      <a:pt x="0" y="65289"/>
                      <a:pt x="0" y="145828"/>
                    </a:cubicBezTo>
                    <a:cubicBezTo>
                      <a:pt x="0" y="226366"/>
                      <a:pt x="65289" y="291656"/>
                      <a:pt x="145828" y="291656"/>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2" name="任意多边形: 形状 78"/>
              <p:cNvSpPr/>
              <p:nvPr/>
            </p:nvSpPr>
            <p:spPr>
              <a:xfrm>
                <a:off x="10493235" y="2009895"/>
                <a:ext cx="7291" cy="87496"/>
              </a:xfrm>
              <a:custGeom>
                <a:avLst/>
                <a:gdLst>
                  <a:gd name="connsiteX0" fmla="*/ 0 w 7291"/>
                  <a:gd name="connsiteY0" fmla="*/ 87497 h 87496"/>
                  <a:gd name="connsiteX1" fmla="*/ 0 w 7291"/>
                  <a:gd name="connsiteY1" fmla="*/ 0 h 87496"/>
                </a:gdLst>
                <a:ahLst/>
                <a:cxnLst>
                  <a:cxn ang="0">
                    <a:pos x="connsiteX0" y="connsiteY0"/>
                  </a:cxn>
                  <a:cxn ang="0">
                    <a:pos x="connsiteX1" y="connsiteY1"/>
                  </a:cxn>
                </a:cxnLst>
                <a:rect l="l" t="t" r="r" b="b"/>
                <a:pathLst>
                  <a:path w="7291" h="87496">
                    <a:moveTo>
                      <a:pt x="0" y="87497"/>
                    </a:moveTo>
                    <a:lnTo>
                      <a:pt x="0" y="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3" name="任意多边形: 形状 79"/>
              <p:cNvSpPr/>
              <p:nvPr/>
            </p:nvSpPr>
            <p:spPr>
              <a:xfrm>
                <a:off x="10347407" y="1951564"/>
                <a:ext cx="87496" cy="7291"/>
              </a:xfrm>
              <a:custGeom>
                <a:avLst/>
                <a:gdLst>
                  <a:gd name="connsiteX0" fmla="*/ 0 w 87496"/>
                  <a:gd name="connsiteY0" fmla="*/ 0 h 7291"/>
                  <a:gd name="connsiteX1" fmla="*/ 87497 w 87496"/>
                  <a:gd name="connsiteY1" fmla="*/ 0 h 7291"/>
                </a:gdLst>
                <a:ahLst/>
                <a:cxnLst>
                  <a:cxn ang="0">
                    <a:pos x="connsiteX0" y="connsiteY0"/>
                  </a:cxn>
                  <a:cxn ang="0">
                    <a:pos x="connsiteX1" y="connsiteY1"/>
                  </a:cxn>
                </a:cxnLst>
                <a:rect l="l" t="t" r="r" b="b"/>
                <a:pathLst>
                  <a:path w="87496" h="7291">
                    <a:moveTo>
                      <a:pt x="0" y="0"/>
                    </a:moveTo>
                    <a:lnTo>
                      <a:pt x="87497" y="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4" name="任意多边形: 形状 80"/>
              <p:cNvSpPr/>
              <p:nvPr/>
            </p:nvSpPr>
            <p:spPr>
              <a:xfrm>
                <a:off x="10551566" y="1951564"/>
                <a:ext cx="87496" cy="7291"/>
              </a:xfrm>
              <a:custGeom>
                <a:avLst/>
                <a:gdLst>
                  <a:gd name="connsiteX0" fmla="*/ 87497 w 87496"/>
                  <a:gd name="connsiteY0" fmla="*/ 0 h 7291"/>
                  <a:gd name="connsiteX1" fmla="*/ 0 w 87496"/>
                  <a:gd name="connsiteY1" fmla="*/ 0 h 7291"/>
                </a:gdLst>
                <a:ahLst/>
                <a:cxnLst>
                  <a:cxn ang="0">
                    <a:pos x="connsiteX0" y="connsiteY0"/>
                  </a:cxn>
                  <a:cxn ang="0">
                    <a:pos x="connsiteX1" y="connsiteY1"/>
                  </a:cxn>
                </a:cxnLst>
                <a:rect l="l" t="t" r="r" b="b"/>
                <a:pathLst>
                  <a:path w="87496" h="7291">
                    <a:moveTo>
                      <a:pt x="87497" y="0"/>
                    </a:moveTo>
                    <a:lnTo>
                      <a:pt x="0" y="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5" name="任意多边形: 形状 81"/>
              <p:cNvSpPr/>
              <p:nvPr/>
            </p:nvSpPr>
            <p:spPr>
              <a:xfrm>
                <a:off x="10434904" y="1893233"/>
                <a:ext cx="116662" cy="116662"/>
              </a:xfrm>
              <a:custGeom>
                <a:avLst/>
                <a:gdLst>
                  <a:gd name="connsiteX0" fmla="*/ 116662 w 116662"/>
                  <a:gd name="connsiteY0" fmla="*/ 58331 h 116662"/>
                  <a:gd name="connsiteX1" fmla="*/ 58331 w 116662"/>
                  <a:gd name="connsiteY1" fmla="*/ 116662 h 116662"/>
                  <a:gd name="connsiteX2" fmla="*/ 0 w 116662"/>
                  <a:gd name="connsiteY2" fmla="*/ 58331 h 116662"/>
                  <a:gd name="connsiteX3" fmla="*/ 58331 w 116662"/>
                  <a:gd name="connsiteY3" fmla="*/ 0 h 116662"/>
                  <a:gd name="connsiteX4" fmla="*/ 116662 w 116662"/>
                  <a:gd name="connsiteY4" fmla="*/ 58331 h 116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62" h="116662">
                    <a:moveTo>
                      <a:pt x="116662" y="58331"/>
                    </a:moveTo>
                    <a:cubicBezTo>
                      <a:pt x="116662" y="90547"/>
                      <a:pt x="90547" y="116662"/>
                      <a:pt x="58331" y="116662"/>
                    </a:cubicBezTo>
                    <a:cubicBezTo>
                      <a:pt x="26116" y="116662"/>
                      <a:pt x="0" y="90547"/>
                      <a:pt x="0" y="58331"/>
                    </a:cubicBezTo>
                    <a:cubicBezTo>
                      <a:pt x="0" y="26116"/>
                      <a:pt x="26116" y="0"/>
                      <a:pt x="58331" y="0"/>
                    </a:cubicBezTo>
                    <a:cubicBezTo>
                      <a:pt x="90547" y="0"/>
                      <a:pt x="116662" y="26116"/>
                      <a:pt x="116662" y="58331"/>
                    </a:cubicBezTo>
                    <a:close/>
                  </a:path>
                </a:pathLst>
              </a:custGeom>
              <a:noFill/>
              <a:ln w="31750" cap="flat">
                <a:solidFill>
                  <a:srgbClr val="FFFFFF"/>
                </a:solidFill>
                <a:prstDash val="solid"/>
                <a:miter/>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6" name="任意多边形: 形状 82"/>
              <p:cNvSpPr/>
              <p:nvPr/>
            </p:nvSpPr>
            <p:spPr>
              <a:xfrm>
                <a:off x="10434904" y="1893233"/>
                <a:ext cx="116662" cy="116662"/>
              </a:xfrm>
              <a:custGeom>
                <a:avLst/>
                <a:gdLst>
                  <a:gd name="connsiteX0" fmla="*/ 116662 w 116662"/>
                  <a:gd name="connsiteY0" fmla="*/ 58331 h 116662"/>
                  <a:gd name="connsiteX1" fmla="*/ 58331 w 116662"/>
                  <a:gd name="connsiteY1" fmla="*/ 116662 h 116662"/>
                  <a:gd name="connsiteX2" fmla="*/ 0 w 116662"/>
                  <a:gd name="connsiteY2" fmla="*/ 58331 h 116662"/>
                  <a:gd name="connsiteX3" fmla="*/ 58331 w 116662"/>
                  <a:gd name="connsiteY3" fmla="*/ 0 h 116662"/>
                  <a:gd name="connsiteX4" fmla="*/ 116662 w 116662"/>
                  <a:gd name="connsiteY4" fmla="*/ 58331 h 116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62" h="116662">
                    <a:moveTo>
                      <a:pt x="116662" y="58331"/>
                    </a:moveTo>
                    <a:cubicBezTo>
                      <a:pt x="116662" y="90547"/>
                      <a:pt x="90547" y="116662"/>
                      <a:pt x="58331" y="116662"/>
                    </a:cubicBezTo>
                    <a:cubicBezTo>
                      <a:pt x="26116" y="116662"/>
                      <a:pt x="0" y="90547"/>
                      <a:pt x="0" y="58331"/>
                    </a:cubicBezTo>
                    <a:cubicBezTo>
                      <a:pt x="0" y="26116"/>
                      <a:pt x="26116" y="0"/>
                      <a:pt x="58331" y="0"/>
                    </a:cubicBezTo>
                    <a:cubicBezTo>
                      <a:pt x="90547" y="0"/>
                      <a:pt x="116662" y="26116"/>
                      <a:pt x="116662" y="58331"/>
                    </a:cubicBezTo>
                    <a:close/>
                  </a:path>
                </a:pathLst>
              </a:custGeom>
              <a:noFill/>
              <a:ln w="31750" cap="flat">
                <a:solidFill>
                  <a:srgbClr val="FFFFFF"/>
                </a:solidFill>
                <a:prstDash val="solid"/>
                <a:miter/>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7" name="任意多边形: 形状 83"/>
              <p:cNvSpPr/>
              <p:nvPr/>
            </p:nvSpPr>
            <p:spPr>
              <a:xfrm>
                <a:off x="10434904" y="1893233"/>
                <a:ext cx="116662" cy="116662"/>
              </a:xfrm>
              <a:custGeom>
                <a:avLst/>
                <a:gdLst>
                  <a:gd name="connsiteX0" fmla="*/ 116662 w 116662"/>
                  <a:gd name="connsiteY0" fmla="*/ 58331 h 116662"/>
                  <a:gd name="connsiteX1" fmla="*/ 58331 w 116662"/>
                  <a:gd name="connsiteY1" fmla="*/ 116662 h 116662"/>
                  <a:gd name="connsiteX2" fmla="*/ 0 w 116662"/>
                  <a:gd name="connsiteY2" fmla="*/ 58331 h 116662"/>
                  <a:gd name="connsiteX3" fmla="*/ 58331 w 116662"/>
                  <a:gd name="connsiteY3" fmla="*/ 0 h 116662"/>
                  <a:gd name="connsiteX4" fmla="*/ 116662 w 116662"/>
                  <a:gd name="connsiteY4" fmla="*/ 58331 h 116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62" h="116662">
                    <a:moveTo>
                      <a:pt x="116662" y="58331"/>
                    </a:moveTo>
                    <a:cubicBezTo>
                      <a:pt x="116662" y="90547"/>
                      <a:pt x="90547" y="116662"/>
                      <a:pt x="58331" y="116662"/>
                    </a:cubicBezTo>
                    <a:cubicBezTo>
                      <a:pt x="26116" y="116662"/>
                      <a:pt x="0" y="90547"/>
                      <a:pt x="0" y="58331"/>
                    </a:cubicBezTo>
                    <a:cubicBezTo>
                      <a:pt x="0" y="26116"/>
                      <a:pt x="26116" y="0"/>
                      <a:pt x="58331" y="0"/>
                    </a:cubicBezTo>
                    <a:cubicBezTo>
                      <a:pt x="90547" y="0"/>
                      <a:pt x="116662" y="26116"/>
                      <a:pt x="116662" y="58331"/>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78" name="Rectangle 29"/>
            <p:cNvSpPr/>
            <p:nvPr/>
          </p:nvSpPr>
          <p:spPr>
            <a:xfrm>
              <a:off x="11762" y="6536"/>
              <a:ext cx="3165" cy="3671"/>
            </a:xfrm>
            <a:prstGeom prst="rect">
              <a:avLst/>
            </a:prstGeom>
          </p:spPr>
          <p:txBody>
            <a:bodyPr wrap="square">
              <a:spAutoFit/>
            </a:bodyPr>
            <a:lstStyle/>
            <a:p>
              <a:pPr algn="ctr">
                <a:lnSpc>
                  <a:spcPct val="130000"/>
                </a:lnSpc>
                <a:spcAft>
                  <a:spcPts val="600"/>
                </a:spcAft>
                <a:defRPr/>
              </a:pPr>
              <a:r>
                <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收入来源主要为产品销售与增值服务。产品包括智能香氛控制设备及配件；增值服务涵盖个性化香氛定制、系统升级与维护等。</a:t>
              </a:r>
              <a:endPar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79" name="Rectangle 30"/>
            <p:cNvSpPr/>
            <p:nvPr/>
          </p:nvSpPr>
          <p:spPr>
            <a:xfrm>
              <a:off x="12241" y="5913"/>
              <a:ext cx="2208" cy="725"/>
            </a:xfrm>
            <a:prstGeom prst="rect">
              <a:avLst/>
            </a:prstGeom>
          </p:spPr>
          <p:txBody>
            <a:bodyPr wrap="square">
              <a:spAutoFit/>
            </a:bodyPr>
            <a:lstStyle/>
            <a:p>
              <a:pPr algn="ctr">
                <a:defRPr/>
              </a:pPr>
              <a:r>
                <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收入模式</a:t>
              </a:r>
              <a:endPar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grpSp>
      <p:sp>
        <p:nvSpPr>
          <p:cNvPr id="80" name="Oval 69"/>
          <p:cNvSpPr/>
          <p:nvPr/>
        </p:nvSpPr>
        <p:spPr>
          <a:xfrm>
            <a:off x="9936541" y="1281246"/>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81" name="Straight Connector 70"/>
          <p:cNvCxnSpPr>
            <a:stCxn id="80" idx="4"/>
          </p:cNvCxnSpPr>
          <p:nvPr/>
        </p:nvCxnSpPr>
        <p:spPr>
          <a:xfrm>
            <a:off x="10670925" y="2750015"/>
            <a:ext cx="0" cy="275077"/>
          </a:xfrm>
          <a:prstGeom prst="line">
            <a:avLst/>
          </a:prstGeom>
          <a:gradFill>
            <a:gsLst>
              <a:gs pos="0">
                <a:srgbClr val="00B0F0"/>
              </a:gs>
              <a:gs pos="100000">
                <a:srgbClr val="1C46F2"/>
              </a:gs>
            </a:gsLst>
            <a:lin ang="5400000" scaled="1"/>
          </a:gradFill>
          <a:ln w="6350" cap="flat" cmpd="sng" algn="ctr">
            <a:solidFill>
              <a:srgbClr val="2BA1F1"/>
            </a:solidFill>
            <a:prstDash val="solid"/>
            <a:miter lim="800000"/>
            <a:tailEnd type="oval"/>
          </a:ln>
          <a:effectLst/>
        </p:spPr>
      </p:cxnSp>
      <p:grpSp>
        <p:nvGrpSpPr>
          <p:cNvPr id="82" name="组合 81"/>
          <p:cNvGrpSpPr>
            <a:grpSpLocks noChangeAspect="1"/>
          </p:cNvGrpSpPr>
          <p:nvPr/>
        </p:nvGrpSpPr>
        <p:grpSpPr>
          <a:xfrm>
            <a:off x="10498897" y="1840637"/>
            <a:ext cx="349987" cy="349987"/>
            <a:chOff x="5618148" y="-1146449"/>
            <a:chExt cx="142732" cy="142732"/>
          </a:xfrm>
        </p:grpSpPr>
        <p:sp>
          <p:nvSpPr>
            <p:cNvPr id="83" name="任意多边形: 形状 66"/>
            <p:cNvSpPr/>
            <p:nvPr/>
          </p:nvSpPr>
          <p:spPr>
            <a:xfrm>
              <a:off x="5618148" y="-1146449"/>
              <a:ext cx="142732" cy="142732"/>
            </a:xfrm>
            <a:custGeom>
              <a:avLst/>
              <a:gdLst>
                <a:gd name="connsiteX0" fmla="*/ 71366 w 142732"/>
                <a:gd name="connsiteY0" fmla="*/ 142733 h 142732"/>
                <a:gd name="connsiteX1" fmla="*/ 142733 w 142732"/>
                <a:gd name="connsiteY1" fmla="*/ 71366 h 142732"/>
                <a:gd name="connsiteX2" fmla="*/ 71366 w 142732"/>
                <a:gd name="connsiteY2" fmla="*/ 0 h 142732"/>
                <a:gd name="connsiteX3" fmla="*/ 0 w 142732"/>
                <a:gd name="connsiteY3" fmla="*/ 71366 h 142732"/>
                <a:gd name="connsiteX4" fmla="*/ 71366 w 142732"/>
                <a:gd name="connsiteY4" fmla="*/ 142733 h 142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732" h="142732">
                  <a:moveTo>
                    <a:pt x="71366" y="142733"/>
                  </a:moveTo>
                  <a:cubicBezTo>
                    <a:pt x="110781" y="142733"/>
                    <a:pt x="142733" y="110781"/>
                    <a:pt x="142733" y="71366"/>
                  </a:cubicBezTo>
                  <a:cubicBezTo>
                    <a:pt x="142733" y="31952"/>
                    <a:pt x="110781" y="0"/>
                    <a:pt x="71366" y="0"/>
                  </a:cubicBezTo>
                  <a:cubicBezTo>
                    <a:pt x="31952" y="0"/>
                    <a:pt x="0" y="31952"/>
                    <a:pt x="0" y="71366"/>
                  </a:cubicBezTo>
                  <a:cubicBezTo>
                    <a:pt x="0" y="110781"/>
                    <a:pt x="31952" y="142733"/>
                    <a:pt x="71366" y="142733"/>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84" name="任意多边形: 形状 67"/>
            <p:cNvSpPr/>
            <p:nvPr/>
          </p:nvSpPr>
          <p:spPr>
            <a:xfrm>
              <a:off x="5664536" y="-1114334"/>
              <a:ext cx="49956" cy="74934"/>
            </a:xfrm>
            <a:custGeom>
              <a:avLst/>
              <a:gdLst>
                <a:gd name="connsiteX0" fmla="*/ 24978 w 49956"/>
                <a:gd name="connsiteY0" fmla="*/ 0 h 74934"/>
                <a:gd name="connsiteX1" fmla="*/ 0 w 49956"/>
                <a:gd name="connsiteY1" fmla="*/ 74935 h 74934"/>
                <a:gd name="connsiteX2" fmla="*/ 24978 w 49956"/>
                <a:gd name="connsiteY2" fmla="*/ 57093 h 74934"/>
                <a:gd name="connsiteX3" fmla="*/ 49956 w 49956"/>
                <a:gd name="connsiteY3" fmla="*/ 74935 h 74934"/>
                <a:gd name="connsiteX4" fmla="*/ 24978 w 49956"/>
                <a:gd name="connsiteY4" fmla="*/ 0 h 749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56" h="74934">
                  <a:moveTo>
                    <a:pt x="24978" y="0"/>
                  </a:moveTo>
                  <a:lnTo>
                    <a:pt x="0" y="74935"/>
                  </a:lnTo>
                  <a:lnTo>
                    <a:pt x="24978" y="57093"/>
                  </a:lnTo>
                  <a:lnTo>
                    <a:pt x="49956" y="74935"/>
                  </a:lnTo>
                  <a:lnTo>
                    <a:pt x="24978" y="0"/>
                  </a:ln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85" name="Rectangle 29"/>
          <p:cNvSpPr/>
          <p:nvPr/>
        </p:nvSpPr>
        <p:spPr>
          <a:xfrm>
            <a:off x="9665970" y="3479800"/>
            <a:ext cx="2116455" cy="2651125"/>
          </a:xfrm>
          <a:prstGeom prst="rect">
            <a:avLst/>
          </a:prstGeom>
        </p:spPr>
        <p:txBody>
          <a:bodyPr wrap="square">
            <a:spAutoFit/>
          </a:bodyPr>
          <a:lstStyle/>
          <a:p>
            <a:pPr algn="ctr">
              <a:lnSpc>
                <a:spcPct val="130000"/>
              </a:lnSpc>
              <a:spcAft>
                <a:spcPts val="600"/>
              </a:spcAft>
              <a:defRPr/>
            </a:pPr>
            <a:r>
              <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合作伙伴涵盖智能家居平台商、传感器制造商、家居用品零售商及房地产开发商。通过紧密合作，共同推动智能香氛技术发展，拓展市场，实现共赢。</a:t>
            </a:r>
            <a:endPar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86" name="Rectangle 30"/>
          <p:cNvSpPr/>
          <p:nvPr/>
        </p:nvSpPr>
        <p:spPr>
          <a:xfrm>
            <a:off x="9665085" y="3084672"/>
            <a:ext cx="2011680" cy="460375"/>
          </a:xfrm>
          <a:prstGeom prst="rect">
            <a:avLst/>
          </a:prstGeom>
        </p:spPr>
        <p:txBody>
          <a:bodyPr wrap="square">
            <a:spAutoFit/>
          </a:bodyPr>
          <a:lstStyle/>
          <a:p>
            <a:pPr algn="ctr">
              <a:defRPr/>
            </a:pPr>
            <a:r>
              <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关键合作伙伴</a:t>
            </a:r>
            <a:endPar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格 3"/>
          <p:cNvGraphicFramePr>
            <a:graphicFrameLocks noGrp="1"/>
          </p:cNvGraphicFramePr>
          <p:nvPr/>
        </p:nvGraphicFramePr>
        <p:xfrm>
          <a:off x="11186" y="1584225"/>
          <a:ext cx="6253759" cy="5616668"/>
        </p:xfrm>
        <a:graphic>
          <a:graphicData uri="http://schemas.openxmlformats.org/drawingml/2006/table">
            <a:tbl>
              <a:tblPr>
                <a:tableStyleId>{5C22544A-7EE6-4342-B048-85BDC9FD1C3A}</a:tableStyleId>
              </a:tblPr>
              <a:tblGrid>
                <a:gridCol w="817804"/>
                <a:gridCol w="2133195"/>
                <a:gridCol w="2253615"/>
                <a:gridCol w="1049145"/>
              </a:tblGrid>
              <a:tr h="1117600">
                <a:tc gridSpan="2">
                  <a:txBody>
                    <a:bodyPr/>
                    <a:p>
                      <a:pPr algn="ctr" fontAlgn="ctr"/>
                      <a:r>
                        <a:rPr lang="zh-CN" altLang="en-US" sz="1600" u="none" strike="noStrike" dirty="0">
                          <a:effectLst/>
                        </a:rPr>
                        <a:t>内容</a:t>
                      </a:r>
                      <a:endParaRPr lang="zh-CN" altLang="en-US" sz="1600" b="0" i="0" u="none" strike="noStrike" dirty="0">
                        <a:solidFill>
                          <a:srgbClr val="000000"/>
                        </a:solidFill>
                        <a:effectLst/>
                        <a:latin typeface="宋体" panose="02010600030101010101" pitchFamily="2" charset="-122"/>
                      </a:endParaRPr>
                    </a:p>
                  </a:txBody>
                  <a:tcPr marL="7620" marR="7620" marT="7620" marB="0" anchor="ctr"/>
                </a:tc>
                <a:tc hMerge="1">
                  <a:tcPr/>
                </a:tc>
                <a:tc>
                  <a:txBody>
                    <a:bodyPr/>
                    <a:p>
                      <a:pPr algn="ctr" fontAlgn="ctr"/>
                      <a:r>
                        <a:rPr lang="zh-CN" altLang="en-US" sz="1100" u="none" strike="noStrike" dirty="0">
                          <a:effectLst/>
                        </a:rPr>
                        <a:t>估算金额（单位：万元）</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zh-CN" altLang="en-US" sz="1100" u="none" strike="noStrike">
                          <a:effectLst/>
                        </a:rPr>
                        <a:t>比例（</a:t>
                      </a:r>
                      <a:r>
                        <a:rPr lang="en-US" altLang="zh-CN" sz="1100" u="none" strike="noStrike">
                          <a:effectLst/>
                        </a:rPr>
                        <a:t>%</a:t>
                      </a:r>
                      <a:r>
                        <a:rPr lang="zh-CN" altLang="en-US" sz="1100" u="none" strike="noStrike">
                          <a:effectLst/>
                        </a:rPr>
                        <a:t>）</a:t>
                      </a:r>
                      <a:endParaRPr lang="zh-CN" altLang="en-US" sz="1100" b="0" i="0" u="none" strike="noStrike">
                        <a:solidFill>
                          <a:srgbClr val="000000"/>
                        </a:solidFill>
                        <a:effectLst/>
                        <a:latin typeface="宋体" panose="02010600030101010101" pitchFamily="2" charset="-122"/>
                      </a:endParaRPr>
                    </a:p>
                  </a:txBody>
                  <a:tcPr marL="7620" marR="7620" marT="7620" marB="0" anchor="ctr"/>
                </a:tc>
              </a:tr>
              <a:tr h="838252">
                <a:tc gridSpan="2">
                  <a:txBody>
                    <a:bodyPr/>
                    <a:p>
                      <a:pPr algn="ctr" fontAlgn="ctr"/>
                      <a:r>
                        <a:rPr lang="zh-CN" altLang="en-US" sz="1100" u="none" strike="noStrike" dirty="0">
                          <a:effectLst/>
                        </a:rPr>
                        <a:t>所需要的资金</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hMerge="1">
                  <a:tcPr/>
                </a:tc>
                <a:tc>
                  <a:txBody>
                    <a:bodyPr/>
                    <a:p>
                      <a:pPr algn="ctr" fontAlgn="ctr"/>
                      <a:r>
                        <a:rPr lang="en-US" altLang="zh-CN" sz="1100" u="none" strike="noStrike" dirty="0">
                          <a:effectLst/>
                        </a:rPr>
                        <a:t>200</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100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838252">
                <a:tc rowSpan="4">
                  <a:txBody>
                    <a:bodyPr/>
                    <a:p>
                      <a:pPr algn="ctr" fontAlgn="ctr"/>
                      <a:r>
                        <a:rPr lang="zh-CN" altLang="en-US" sz="1100" u="none" strike="noStrike" dirty="0">
                          <a:effectLst/>
                        </a:rPr>
                        <a:t>资金来源</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zh-CN" altLang="en-US" sz="1100" u="none" strike="noStrike" dirty="0">
                          <a:effectLst/>
                        </a:rPr>
                        <a:t>自筹资金</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90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45</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1146110">
                <a:tc vMerge="1">
                  <a:tcPr/>
                </a:tc>
                <a:tc>
                  <a:txBody>
                    <a:bodyPr/>
                    <a:p>
                      <a:pPr algn="ctr" fontAlgn="ctr"/>
                      <a:r>
                        <a:rPr lang="zh-CN" altLang="en-US" sz="1100" u="none" strike="noStrike">
                          <a:effectLst/>
                        </a:rPr>
                        <a:t>大学生创业贷款（长期</a:t>
                      </a:r>
                      <a:r>
                        <a:rPr lang="en-US" altLang="zh-CN" sz="1100" u="none" strike="noStrike">
                          <a:effectLst/>
                        </a:rPr>
                        <a:t>5</a:t>
                      </a:r>
                      <a:r>
                        <a:rPr lang="zh-CN" altLang="en-US" sz="1100" u="none" strike="noStrike">
                          <a:effectLst/>
                        </a:rPr>
                        <a:t>年）</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dirty="0">
                          <a:effectLst/>
                        </a:rPr>
                        <a:t>60</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30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838252">
                <a:tc vMerge="1">
                  <a:tcPr/>
                </a:tc>
                <a:tc>
                  <a:txBody>
                    <a:bodyPr/>
                    <a:p>
                      <a:pPr algn="ctr" fontAlgn="ctr"/>
                      <a:r>
                        <a:rPr lang="zh-CN" altLang="en-US" sz="1100" u="none" strike="noStrike" dirty="0">
                          <a:effectLst/>
                        </a:rPr>
                        <a:t>政府补助</a:t>
                      </a:r>
                      <a:endParaRPr lang="zh-CN" altLang="en-US"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dirty="0">
                          <a:effectLst/>
                        </a:rPr>
                        <a:t>20</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10</a:t>
                      </a:r>
                      <a:endParaRPr lang="en-US" altLang="zh-CN" sz="1100" b="0" i="0" u="none" strike="noStrike">
                        <a:solidFill>
                          <a:srgbClr val="000000"/>
                        </a:solidFill>
                        <a:effectLst/>
                        <a:latin typeface="宋体" panose="02010600030101010101" pitchFamily="2" charset="-122"/>
                      </a:endParaRPr>
                    </a:p>
                  </a:txBody>
                  <a:tcPr marL="7620" marR="7620" marT="7620" marB="0" anchor="ctr"/>
                </a:tc>
              </a:tr>
              <a:tr h="838202">
                <a:tc vMerge="1">
                  <a:tcPr/>
                </a:tc>
                <a:tc>
                  <a:txBody>
                    <a:bodyPr/>
                    <a:p>
                      <a:pPr algn="ctr" fontAlgn="ctr"/>
                      <a:r>
                        <a:rPr lang="zh-CN" altLang="en-US" sz="1100" u="none" strike="noStrike">
                          <a:effectLst/>
                        </a:rPr>
                        <a:t>风险投资</a:t>
                      </a:r>
                      <a:endParaRPr lang="zh-CN" altLang="en-US" sz="1100" b="0" i="0" u="none" strike="noStrike">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a:effectLst/>
                        </a:rPr>
                        <a:t>30</a:t>
                      </a:r>
                      <a:endParaRPr lang="en-US" altLang="zh-CN" sz="1100" b="0" i="0" u="none" strike="noStrike">
                        <a:solidFill>
                          <a:srgbClr val="000000"/>
                        </a:solidFill>
                        <a:effectLst/>
                        <a:latin typeface="宋体" panose="02010600030101010101" pitchFamily="2" charset="-122"/>
                      </a:endParaRPr>
                    </a:p>
                  </a:txBody>
                  <a:tcPr marL="7620" marR="7620" marT="7620" marB="0" anchor="ctr"/>
                </a:tc>
                <a:tc>
                  <a:txBody>
                    <a:bodyPr/>
                    <a:p>
                      <a:pPr algn="ctr" fontAlgn="ctr"/>
                      <a:r>
                        <a:rPr lang="en-US" altLang="zh-CN" sz="1100" u="none" strike="noStrike" dirty="0">
                          <a:effectLst/>
                        </a:rPr>
                        <a:t>15</a:t>
                      </a:r>
                      <a:endParaRPr lang="en-US" altLang="zh-CN" sz="1100" b="0" i="0" u="none" strike="noStrike" dirty="0">
                        <a:solidFill>
                          <a:srgbClr val="000000"/>
                        </a:solidFill>
                        <a:effectLst/>
                        <a:latin typeface="宋体" panose="02010600030101010101" pitchFamily="2" charset="-122"/>
                      </a:endParaRPr>
                    </a:p>
                  </a:txBody>
                  <a:tcPr marL="7620" marR="7620" marT="7620" marB="0" anchor="ctr"/>
                </a:tc>
              </a:tr>
            </a:tbl>
          </a:graphicData>
        </a:graphic>
      </p:graphicFrame>
      <p:graphicFrame>
        <p:nvGraphicFramePr>
          <p:cNvPr id="16" name="图表 15"/>
          <p:cNvGraphicFramePr/>
          <p:nvPr/>
        </p:nvGraphicFramePr>
        <p:xfrm>
          <a:off x="6697141" y="1999724"/>
          <a:ext cx="4824934" cy="5201176"/>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422910" y="1740535"/>
            <a:ext cx="4351020" cy="2956560"/>
          </a:xfrm>
          <a:prstGeom prst="rect">
            <a:avLst/>
          </a:prstGeom>
        </p:spPr>
      </p:pic>
      <p:graphicFrame>
        <p:nvGraphicFramePr>
          <p:cNvPr id="5" name="表格 4"/>
          <p:cNvGraphicFramePr>
            <a:graphicFrameLocks noGrp="1"/>
          </p:cNvGraphicFramePr>
          <p:nvPr/>
        </p:nvGraphicFramePr>
        <p:xfrm>
          <a:off x="4921250" y="1456055"/>
          <a:ext cx="7183755" cy="4401185"/>
        </p:xfrm>
        <a:graphic>
          <a:graphicData uri="http://schemas.openxmlformats.org/drawingml/2006/table">
            <a:tbl>
              <a:tblPr>
                <a:tableStyleId>{5C22544A-7EE6-4342-B048-85BDC9FD1C3A}</a:tableStyleId>
              </a:tblPr>
              <a:tblGrid>
                <a:gridCol w="1334770"/>
                <a:gridCol w="1169670"/>
                <a:gridCol w="1169670"/>
                <a:gridCol w="1170305"/>
                <a:gridCol w="1169670"/>
                <a:gridCol w="1169670"/>
              </a:tblGrid>
              <a:tr h="457200">
                <a:tc>
                  <a:txBody>
                    <a:bodyPr/>
                    <a:p>
                      <a:pPr algn="ctr" fontAlgn="ctr"/>
                      <a:r>
                        <a:rPr lang="zh-CN" altLang="en-US" sz="1100" u="none" strike="noStrike" dirty="0">
                          <a:effectLst/>
                        </a:rPr>
                        <a:t>项目</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2023</a:t>
                      </a:r>
                      <a:r>
                        <a:rPr lang="zh-CN" altLang="en-US" sz="1100" u="none" strike="noStrike" dirty="0">
                          <a:effectLst/>
                        </a:rPr>
                        <a:t>年（万元</a:t>
                      </a:r>
                      <a:r>
                        <a:rPr lang="en-US" altLang="zh-CN" sz="1100" u="none" strike="noStrike" dirty="0">
                          <a:effectLst/>
                        </a:rPr>
                        <a:t>/</a:t>
                      </a:r>
                      <a:r>
                        <a:rPr lang="zh-CN" altLang="en-US" sz="1100" u="none" strike="noStrike" dirty="0">
                          <a:effectLst/>
                        </a:rPr>
                        <a:t>年）</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2024</a:t>
                      </a:r>
                      <a:r>
                        <a:rPr lang="zh-CN" altLang="en-US" sz="1100" u="none" strike="noStrike" dirty="0">
                          <a:effectLst/>
                        </a:rPr>
                        <a:t>年（万元</a:t>
                      </a:r>
                      <a:r>
                        <a:rPr lang="en-US" altLang="zh-CN" sz="1100" u="none" strike="noStrike" dirty="0">
                          <a:effectLst/>
                        </a:rPr>
                        <a:t>/</a:t>
                      </a:r>
                      <a:r>
                        <a:rPr lang="zh-CN" altLang="en-US" sz="1100" u="none" strike="noStrike" dirty="0">
                          <a:effectLst/>
                        </a:rPr>
                        <a:t>年）</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2025</a:t>
                      </a:r>
                      <a:r>
                        <a:rPr lang="zh-CN" altLang="en-US" sz="1100" u="none" strike="noStrike" dirty="0">
                          <a:effectLst/>
                        </a:rPr>
                        <a:t>年（万元</a:t>
                      </a:r>
                      <a:r>
                        <a:rPr lang="en-US" altLang="zh-CN" sz="1100" u="none" strike="noStrike" dirty="0">
                          <a:effectLst/>
                        </a:rPr>
                        <a:t>/</a:t>
                      </a:r>
                      <a:r>
                        <a:rPr lang="zh-CN" altLang="en-US" sz="1100" u="none" strike="noStrike" dirty="0">
                          <a:effectLst/>
                        </a:rPr>
                        <a:t>年）</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2026</a:t>
                      </a:r>
                      <a:r>
                        <a:rPr lang="zh-CN" altLang="en-US" sz="1100" u="none" strike="noStrike" dirty="0">
                          <a:effectLst/>
                        </a:rPr>
                        <a:t>年（万元</a:t>
                      </a:r>
                      <a:r>
                        <a:rPr lang="en-US" altLang="zh-CN" sz="1100" u="none" strike="noStrike" dirty="0">
                          <a:effectLst/>
                        </a:rPr>
                        <a:t>/</a:t>
                      </a:r>
                      <a:r>
                        <a:rPr lang="zh-CN" altLang="en-US" sz="1100" u="none" strike="noStrike" dirty="0">
                          <a:effectLst/>
                        </a:rPr>
                        <a:t>年）</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2027</a:t>
                      </a:r>
                      <a:r>
                        <a:rPr lang="zh-CN" altLang="en-US" sz="1100" u="none" strike="noStrike" dirty="0">
                          <a:effectLst/>
                        </a:rPr>
                        <a:t>年（万元</a:t>
                      </a:r>
                      <a:r>
                        <a:rPr lang="en-US" altLang="zh-CN" sz="1100" u="none" strike="noStrike" dirty="0">
                          <a:effectLst/>
                        </a:rPr>
                        <a:t>/</a:t>
                      </a:r>
                      <a:r>
                        <a:rPr lang="zh-CN" altLang="en-US" sz="1100" u="none" strike="noStrike" dirty="0">
                          <a:effectLst/>
                        </a:rPr>
                        <a:t>年）</a:t>
                      </a:r>
                      <a:endParaRPr lang="zh-CN" altLang="en-US" sz="1100" b="0" i="0" u="none" strike="noStrike" dirty="0">
                        <a:solidFill>
                          <a:srgbClr val="000000"/>
                        </a:solidFill>
                        <a:effectLst/>
                        <a:latin typeface="宋体" panose="02010600030101010101" pitchFamily="2" charset="-122"/>
                      </a:endParaRPr>
                    </a:p>
                  </a:txBody>
                  <a:tcPr marL="0" marR="0" marT="0" marB="0" anchor="ctr"/>
                </a:tc>
              </a:tr>
              <a:tr h="328295">
                <a:tc>
                  <a:txBody>
                    <a:bodyPr/>
                    <a:p>
                      <a:pPr algn="ctr" fontAlgn="ctr"/>
                      <a:r>
                        <a:rPr lang="zh-CN" altLang="en-US" sz="1100" u="none" strike="noStrike" dirty="0">
                          <a:effectLst/>
                        </a:rPr>
                        <a:t>一、主营业务收入</a:t>
                      </a:r>
                      <a:endParaRPr lang="zh-CN" altLang="en-US" sz="1100" b="0" i="0" u="none" strike="noStrike" dirty="0">
                        <a:solidFill>
                          <a:srgbClr val="000000"/>
                        </a:solidFill>
                        <a:effectLst/>
                        <a:latin typeface="宋体" panose="02010600030101010101" pitchFamily="2" charset="-122"/>
                      </a:endParaRPr>
                    </a:p>
                  </a:txBody>
                  <a:tcPr marL="0" marR="0" marT="0" marB="0"/>
                </a:tc>
                <a:tc>
                  <a:txBody>
                    <a:bodyPr/>
                    <a:p>
                      <a:pPr algn="ctr" fontAlgn="ctr"/>
                      <a:r>
                        <a:rPr lang="en-US" altLang="zh-CN" sz="1100" u="none" strike="noStrike" dirty="0">
                          <a:effectLst/>
                        </a:rPr>
                        <a:t>21.6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26.6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30</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35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40</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dirty="0">
                          <a:effectLst/>
                        </a:rPr>
                        <a:t>减：主营业务成本</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24.4</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19</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19</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15</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295">
                <a:tc>
                  <a:txBody>
                    <a:bodyPr/>
                    <a:p>
                      <a:pPr algn="ctr" fontAlgn="ctr"/>
                      <a:r>
                        <a:rPr lang="zh-CN" altLang="en-US" sz="1100" u="none" strike="noStrike" dirty="0">
                          <a:effectLst/>
                        </a:rPr>
                        <a:t>营业税金及附加</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3.46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4.8</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6.4</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dirty="0">
                          <a:effectLst/>
                        </a:rPr>
                        <a:t>管理费用</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4.2</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295">
                <a:tc>
                  <a:txBody>
                    <a:bodyPr/>
                    <a:p>
                      <a:pPr algn="ctr" fontAlgn="ctr"/>
                      <a:r>
                        <a:rPr lang="zh-CN" altLang="en-US" sz="1100" u="none" strike="noStrike" dirty="0">
                          <a:effectLst/>
                        </a:rPr>
                        <a:t>销售费用</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dirty="0">
                          <a:effectLst/>
                        </a:rPr>
                        <a:t>财务费用</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2.85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2.85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2.85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2.85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2.85</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dirty="0">
                          <a:effectLst/>
                        </a:rPr>
                        <a:t>二、营业利润</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-14.31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-4.7</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-1.85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6.35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10.55</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a:effectLst/>
                        </a:rPr>
                        <a:t>加：营业外收入</a:t>
                      </a:r>
                      <a:endParaRPr lang="zh-CN" altLang="en-US" sz="1100" b="0" i="0" u="none" strike="noStrike">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5.1</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295">
                <a:tc>
                  <a:txBody>
                    <a:bodyPr/>
                    <a:p>
                      <a:pPr algn="ctr" fontAlgn="ctr"/>
                      <a:r>
                        <a:rPr lang="zh-CN" altLang="en-US" sz="1100" u="none" strike="noStrike" dirty="0">
                          <a:effectLst/>
                        </a:rPr>
                        <a:t>减：营业外支出</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a:effectLst/>
                        </a:rPr>
                        <a:t>三、利润总额</a:t>
                      </a:r>
                      <a:endParaRPr lang="zh-CN" altLang="en-US" sz="1100" b="0" i="0" u="none" strike="noStrike">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-11.21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1.25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9.45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13.65</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295">
                <a:tc>
                  <a:txBody>
                    <a:bodyPr/>
                    <a:p>
                      <a:pPr algn="ctr" fontAlgn="ctr"/>
                      <a:r>
                        <a:rPr lang="zh-CN" altLang="en-US" sz="1100" u="none" strike="noStrike">
                          <a:effectLst/>
                        </a:rPr>
                        <a:t>减：所得税费用</a:t>
                      </a:r>
                      <a:endParaRPr lang="zh-CN" altLang="en-US" sz="1100" b="0" i="0" u="none" strike="noStrike">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0</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0</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0.25</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1.89</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2.73</a:t>
                      </a:r>
                      <a:endParaRPr lang="en-US" altLang="zh-CN" sz="1100" b="0" i="0" u="none" strike="noStrike" dirty="0">
                        <a:solidFill>
                          <a:srgbClr val="000000"/>
                        </a:solidFill>
                        <a:effectLst/>
                        <a:latin typeface="宋体" panose="02010600030101010101" pitchFamily="2" charset="-122"/>
                      </a:endParaRPr>
                    </a:p>
                  </a:txBody>
                  <a:tcPr marL="0" marR="0" marT="0" marB="0" anchor="ctr"/>
                </a:tc>
              </a:tr>
              <a:tr h="328930">
                <a:tc>
                  <a:txBody>
                    <a:bodyPr/>
                    <a:p>
                      <a:pPr algn="ctr" fontAlgn="ctr"/>
                      <a:r>
                        <a:rPr lang="zh-CN" altLang="en-US" sz="1100" u="none" strike="noStrike" dirty="0">
                          <a:effectLst/>
                        </a:rPr>
                        <a:t>四、净利润</a:t>
                      </a:r>
                      <a:endParaRPr lang="zh-CN" altLang="en-US"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-11.21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7.56</a:t>
                      </a:r>
                      <a:endParaRPr lang="en-US" altLang="zh-CN" sz="1100" b="0" i="0" u="none" strike="noStrike" dirty="0">
                        <a:solidFill>
                          <a:srgbClr val="000000"/>
                        </a:solidFill>
                        <a:effectLst/>
                        <a:latin typeface="宋体" panose="02010600030101010101" pitchFamily="2" charset="-122"/>
                      </a:endParaRPr>
                    </a:p>
                  </a:txBody>
                  <a:tcPr marL="0" marR="0" marT="0" marB="0" anchor="ctr"/>
                </a:tc>
                <a:tc>
                  <a:txBody>
                    <a:bodyPr/>
                    <a:p>
                      <a:pPr algn="ctr" fontAlgn="ctr"/>
                      <a:r>
                        <a:rPr lang="en-US" altLang="zh-CN" sz="1100" u="none" strike="noStrike" dirty="0">
                          <a:effectLst/>
                        </a:rPr>
                        <a:t>10.92</a:t>
                      </a:r>
                      <a:endParaRPr lang="en-US" altLang="zh-CN" sz="1100" b="0" i="0" u="none" strike="noStrike" dirty="0">
                        <a:solidFill>
                          <a:srgbClr val="000000"/>
                        </a:solidFill>
                        <a:effectLst/>
                        <a:latin typeface="宋体" panose="02010600030101010101" pitchFamily="2" charset="-122"/>
                      </a:endParaRPr>
                    </a:p>
                  </a:txBody>
                  <a:tcPr marL="0" marR="0" marT="0" marB="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1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1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9" name="矩形 1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05</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20" name="直接连接符 1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6096000" y="3586976"/>
            <a:ext cx="4553113" cy="830997"/>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未来和发展前景</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2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solidFill>
                <a:srgbClr val="00B050"/>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4" grpId="0" bldLvl="0" animBg="1"/>
      <p:bldP spid="16" grpId="0" bldLvl="0" animBg="1"/>
      <p:bldP spid="17" grpId="0" bldLvl="0" animBg="1"/>
      <p:bldP spid="18" grpId="0" bldLvl="0" animBg="1"/>
      <p:bldP spid="19" grpId="0"/>
      <p:bldP spid="21" grpId="0"/>
      <p:bldP spid="22"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4"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5"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矩形 7"/>
          <p:cNvSpPr/>
          <p:nvPr/>
        </p:nvSpPr>
        <p:spPr>
          <a:xfrm>
            <a:off x="5762625" y="-292"/>
            <a:ext cx="375604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chemeClr val="accent1"/>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01</a:t>
            </a:r>
            <a:endParaRPr kumimoji="0" lang="zh-CN" altLang="en-US" sz="4800" b="0"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9" name="直接连接符 8"/>
          <p:cNvCxnSpPr/>
          <p:nvPr/>
        </p:nvCxnSpPr>
        <p:spPr>
          <a:xfrm flipH="1">
            <a:off x="5762785" y="1165897"/>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003800" y="2113915"/>
            <a:ext cx="5945505" cy="3538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US" sz="3200">
                <a:latin typeface="微软雅黑" panose="020B0503020204020204" charset="-122"/>
                <a:ea typeface="微软雅黑" panose="020B0503020204020204" charset="-122"/>
                <a:cs typeface="Arial" panose="020B0604020202020204"/>
                <a:sym typeface="Arial" panose="020B0604020202020204"/>
              </a:rPr>
              <a:t>  个性化香氛控制设备是一个集成智能硬件、软件算法和环保香氛材料的系统，它通过用户交互界面实现根据用户偏好、环境因素和行为模式自动调配香氛，以提供更个性化和智能化的室内香氛体验</a:t>
            </a:r>
            <a:r>
              <a:rPr lang="zh-CN" altLang="en-US" sz="3200">
                <a:latin typeface="微软雅黑" panose="020B0503020204020204" charset="-122"/>
                <a:ea typeface="微软雅黑" panose="020B0503020204020204" charset="-122"/>
                <a:cs typeface="Arial" panose="020B0604020202020204"/>
                <a:sym typeface="Arial" panose="020B0604020202020204"/>
              </a:rPr>
              <a:t>。</a:t>
            </a:r>
            <a:endParaRPr kumimoji="0" lang="zh-CN" altLang="en-US" sz="3200" b="0" i="0" u="none" strike="noStrike" kern="1200" cap="none" spc="0" normalizeH="0" baseline="0" noProof="0" dirty="0">
              <a:ln>
                <a:noFill/>
              </a:ln>
              <a:effectLst/>
              <a:uLnTx/>
              <a:uFillTx/>
              <a:latin typeface="微软雅黑" panose="020B0503020204020204" charset="-122"/>
              <a:ea typeface="微软雅黑" panose="020B0503020204020204" charset="-122"/>
              <a:cs typeface="Arial" panose="020B0604020202020204"/>
              <a:sym typeface="Arial" panose="020B0604020202020204"/>
            </a:endParaRPr>
          </a:p>
        </p:txBody>
      </p:sp>
      <p:sp>
        <p:nvSpPr>
          <p:cNvPr id="11"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2" grpId="0" bldLvl="0" animBg="1"/>
      <p:bldP spid="5" grpId="0" bldLvl="0" animBg="1"/>
      <p:bldP spid="6" grpId="0" bldLvl="0" animBg="1"/>
      <p:bldP spid="7" grpId="0" bldLvl="0" animBg="1"/>
      <p:bldP spid="8" grpId="0"/>
      <p:bldP spid="10" grpId="0"/>
      <p:bldP spid="11"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660400" y="1130300"/>
            <a:ext cx="10864850" cy="521970"/>
          </a:xfrm>
          <a:prstGeom prst="rect">
            <a:avLst/>
          </a:prstGeom>
          <a:noFill/>
        </p:spPr>
        <p:txBody>
          <a:bodyPr wrap="square" rtlCol="0">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2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技术发展规划</a:t>
            </a:r>
            <a:endParaRPr kumimoji="0" lang="zh-CN" altLang="en-US" sz="2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椭圆 11"/>
          <p:cNvSpPr/>
          <p:nvPr/>
        </p:nvSpPr>
        <p:spPr>
          <a:xfrm flipV="1">
            <a:off x="5837237" y="1964612"/>
            <a:ext cx="73645" cy="736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椭圆 12"/>
          <p:cNvSpPr/>
          <p:nvPr/>
        </p:nvSpPr>
        <p:spPr>
          <a:xfrm flipV="1">
            <a:off x="6056003" y="1964612"/>
            <a:ext cx="73645" cy="736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椭圆 13"/>
          <p:cNvSpPr/>
          <p:nvPr/>
        </p:nvSpPr>
        <p:spPr>
          <a:xfrm flipV="1">
            <a:off x="6274768" y="1964612"/>
            <a:ext cx="73645" cy="7364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矩形 5"/>
          <p:cNvSpPr/>
          <p:nvPr/>
        </p:nvSpPr>
        <p:spPr>
          <a:xfrm>
            <a:off x="920709" y="3219450"/>
            <a:ext cx="3276598" cy="2914650"/>
          </a:xfrm>
          <a:prstGeom prst="rect">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nSpc>
                <a:spcPct val="150000"/>
              </a:lnSpc>
            </a:pPr>
            <a:r>
              <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当前系统在技术层面存在多个不足，包括有限的香氛释放技术和个性化选项、用户界面不够友好以及较差的环境响应性和设备兼容性。此外，技术支持和维护的匮乏导致系统经常出现故障。运营方面，受限的预算、未优化的组织结构和流程以及专业人才短缺进一步限制了技术升级和市场推广的效果。</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矩形 6"/>
          <p:cNvSpPr/>
          <p:nvPr/>
        </p:nvSpPr>
        <p:spPr>
          <a:xfrm>
            <a:off x="920711" y="2781300"/>
            <a:ext cx="3276598" cy="438150"/>
          </a:xfrm>
          <a:prstGeom prst="rect">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r>
              <a:rPr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现状</a:t>
            </a:r>
            <a:r>
              <a:rPr lang="zh-CN"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分析</a:t>
            </a:r>
            <a:endParaRPr lang="zh-CN"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矩形 7"/>
          <p:cNvSpPr/>
          <p:nvPr/>
        </p:nvSpPr>
        <p:spPr>
          <a:xfrm>
            <a:off x="4457703" y="2781300"/>
            <a:ext cx="3276597" cy="438150"/>
          </a:xfrm>
          <a:prstGeom prst="rect">
            <a:avLst/>
          </a:prstGeom>
          <a:solidFill>
            <a:schemeClr val="accent2"/>
          </a:solidFill>
          <a:ln w="12700" cap="rnd">
            <a:noFill/>
            <a:prstDash val="solid"/>
            <a:rou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r>
              <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技术目标</a:t>
            </a:r>
            <a:endPar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矩形 8"/>
          <p:cNvSpPr/>
          <p:nvPr/>
        </p:nvSpPr>
        <p:spPr>
          <a:xfrm>
            <a:off x="4457702" y="3219450"/>
            <a:ext cx="3276597" cy="2914650"/>
          </a:xfrm>
          <a:prstGeom prst="rect">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p>
            <a:pPr>
              <a:lnSpc>
                <a:spcPct val="150000"/>
              </a:lnSpc>
            </a:pPr>
            <a:r>
              <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发展的主要目标是增强用户体验，实现智能香氛调节，提升系统集成与设备兼容性，优化性能并确保系统的可靠性、安全性以及节能环保。这涉及到提供多样化的香氛选择、简化用户操作界面、设计智能调节算法以适应环境变化和用户情绪、保证与其他智能家居设备的无缝连接以及提高系统的维护周期和数据安全。</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矩形 9"/>
          <p:cNvSpPr/>
          <p:nvPr/>
        </p:nvSpPr>
        <p:spPr>
          <a:xfrm>
            <a:off x="7994694" y="2781300"/>
            <a:ext cx="3276598" cy="438150"/>
          </a:xfrm>
          <a:prstGeom prst="rect">
            <a:avLst/>
          </a:prstGeom>
          <a:solidFill>
            <a:schemeClr val="accent3"/>
          </a:solidFill>
          <a:ln w="12700" cap="rnd">
            <a:noFill/>
            <a:prstDash val="solid"/>
            <a:rou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r>
              <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技术升级计划</a:t>
            </a:r>
            <a:endPar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矩形 10"/>
          <p:cNvSpPr/>
          <p:nvPr/>
        </p:nvSpPr>
        <p:spPr>
          <a:xfrm>
            <a:off x="7994694" y="3219450"/>
            <a:ext cx="3276598" cy="2914650"/>
          </a:xfrm>
          <a:prstGeom prst="rect">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80000"/>
          </a:bodyPr>
          <a:lstStyle/>
          <a:p>
            <a:pPr>
              <a:lnSpc>
                <a:spcPct val="150000"/>
              </a:lnSpc>
            </a:pPr>
            <a:r>
              <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为达成上述目标，升级计划将分为硬件升级和软件开发两个方面。硬件升级将引入多功能智能香氛机，而软件开发则聚焦于打造直观易用的界面和后台智能控制算法。同时，将加强数据集成和安全性措施，并确保新系统满足国际电子产品安全标准和数据保护法规。兼容性测试也是计划的一部分，旨在确保新系统能够与主流智能家居平台顺畅配合。通过这些综合措施，旨在为用户提供一个更加智能、便捷和安全的香氛系统使用体验。</a:t>
            </a:r>
            <a:endParaRPr lang="zh-CN" altLang="en-US" sz="14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文本框 14"/>
          <p:cNvSpPr txBox="1">
            <a:spLocks noChangeArrowheads="1"/>
          </p:cNvSpPr>
          <p:nvPr/>
        </p:nvSpPr>
        <p:spPr bwMode="auto">
          <a:xfrm>
            <a:off x="124591" y="121821"/>
            <a:ext cx="165462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未来和发展前景</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5" name="图片 4" descr="_cgi-bin_mmwebwx-bin_webwxgetmsgimg__&amp;MsgID=7124725525650979417&amp;skey=@crypt_d83597cf_18f984c5633581017af63cabd2711c1f&amp;mmweb_appid=wx_webfilehelper"/>
          <p:cNvPicPr>
            <a:picLocks noChangeAspect="1"/>
          </p:cNvPicPr>
          <p:nvPr/>
        </p:nvPicPr>
        <p:blipFill>
          <a:blip r:embed="rId1"/>
          <a:srcRect b="57391"/>
          <a:stretch>
            <a:fillRect/>
          </a:stretch>
        </p:blipFill>
        <p:spPr>
          <a:xfrm>
            <a:off x="2033270" y="121920"/>
            <a:ext cx="2164080" cy="26041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3" grpId="0"/>
      <p:bldP spid="12" grpId="0" bldLvl="0" animBg="1"/>
      <p:bldP spid="13" grpId="0" bldLvl="0" animBg="1"/>
      <p:bldP spid="14" grpId="0" bldLvl="0" animBg="1"/>
      <p:bldP spid="6" grpId="0" bldLvl="0" animBg="1"/>
      <p:bldP spid="7" grpId="0" bldLvl="0" animBg="1"/>
      <p:bldP spid="8" grpId="0" bldLvl="0" animBg="1"/>
      <p:bldP spid="9" grpId="0" bldLvl="0" animBg="1"/>
      <p:bldP spid="10" grpId="0" bldLvl="0" animBg="1"/>
      <p:bldP spid="11" grpId="0"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3"/>
          <p:cNvSpPr/>
          <p:nvPr/>
        </p:nvSpPr>
        <p:spPr>
          <a:xfrm>
            <a:off x="6516370" y="2211705"/>
            <a:ext cx="4495800" cy="3723640"/>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lstStyle/>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sp>
        <p:nvSpPr>
          <p:cNvPr id="31" name="矩形: 圆角 3"/>
          <p:cNvSpPr/>
          <p:nvPr/>
        </p:nvSpPr>
        <p:spPr>
          <a:xfrm>
            <a:off x="1448435" y="2211705"/>
            <a:ext cx="4495800" cy="3723640"/>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pic>
        <p:nvPicPr>
          <p:cNvPr id="34" name="焕然一新">
            <a:hlinkClick r:id="" action="ppaction://media"/>
          </p:cNvPr>
          <p:cNvPicPr>
            <a:picLocks noChangeAspect="1"/>
          </p:cNvPicPr>
          <p:nvPr>
            <a:audioFile r:link="rId1"/>
            <p:extLst>
              <p:ext uri="{DAA4B4D4-6D71-4841-9C94-3DE7FCFB9230}">
                <p14:media xmlns:p14="http://schemas.microsoft.com/office/powerpoint/2010/main" r:link="rId2">
                  <p14:fade in="500.000000" out="500.000000"/>
                </p14:media>
              </p:ext>
            </p:extLst>
          </p:nvPr>
        </p:nvPicPr>
        <p:blipFill>
          <a:blip r:embed="rId3"/>
          <a:stretch>
            <a:fillRect/>
          </a:stretch>
        </p:blipFill>
        <p:spPr>
          <a:xfrm>
            <a:off x="-203200" y="7315200"/>
            <a:ext cx="406400" cy="406400"/>
          </a:xfrm>
          <a:prstGeom prst="rect">
            <a:avLst/>
          </a:prstGeom>
        </p:spPr>
      </p:pic>
      <p:sp>
        <p:nvSpPr>
          <p:cNvPr id="18" name="矩形: 圆角 11"/>
          <p:cNvSpPr/>
          <p:nvPr/>
        </p:nvSpPr>
        <p:spPr>
          <a:xfrm>
            <a:off x="7078345" y="5869940"/>
            <a:ext cx="3017520" cy="153670"/>
          </a:xfrm>
          <a:prstGeom prst="roundRect">
            <a:avLst/>
          </a:prstGeom>
          <a:solidFill>
            <a:srgbClr val="FBBD06"/>
          </a:solidFill>
          <a:ln>
            <a:noFill/>
          </a:ln>
          <a:effectLst/>
        </p:spPr>
        <p:txBody>
          <a:bodyPr rtlCol="0" anchor="ctr"/>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sp>
        <p:nvSpPr>
          <p:cNvPr id="30" name="任意多边形: 形状 13"/>
          <p:cNvSpPr/>
          <p:nvPr/>
        </p:nvSpPr>
        <p:spPr>
          <a:xfrm flipV="1">
            <a:off x="8425815" y="5420360"/>
            <a:ext cx="327660" cy="249555"/>
          </a:xfrm>
          <a:custGeom>
            <a:avLst/>
            <a:gdLst>
              <a:gd name="connsiteX0" fmla="*/ 68985 w 169252"/>
              <a:gd name="connsiteY0" fmla="*/ 17225 h 112653"/>
              <a:gd name="connsiteX1" fmla="*/ 17220 w 169252"/>
              <a:gd name="connsiteY1" fmla="*/ 5944 h 112653"/>
              <a:gd name="connsiteX2" fmla="*/ 0 w 169252"/>
              <a:gd name="connsiteY2" fmla="*/ 37655 h 112653"/>
              <a:gd name="connsiteX3" fmla="*/ 37530 w 169252"/>
              <a:gd name="connsiteY3" fmla="*/ 75140 h 112653"/>
              <a:gd name="connsiteX4" fmla="*/ 57623 w 169252"/>
              <a:gd name="connsiteY4" fmla="*/ 69290 h 112653"/>
              <a:gd name="connsiteX5" fmla="*/ 40140 w 169252"/>
              <a:gd name="connsiteY5" fmla="*/ 96740 h 112653"/>
              <a:gd name="connsiteX6" fmla="*/ 40365 w 169252"/>
              <a:gd name="connsiteY6" fmla="*/ 110015 h 112653"/>
              <a:gd name="connsiteX7" fmla="*/ 53640 w 169252"/>
              <a:gd name="connsiteY7" fmla="*/ 109790 h 112653"/>
              <a:gd name="connsiteX8" fmla="*/ 68985 w 169252"/>
              <a:gd name="connsiteY8" fmla="*/ 17270 h 112653"/>
              <a:gd name="connsiteX9" fmla="*/ 158985 w 169252"/>
              <a:gd name="connsiteY9" fmla="*/ 17225 h 112653"/>
              <a:gd name="connsiteX10" fmla="*/ 107220 w 169252"/>
              <a:gd name="connsiteY10" fmla="*/ 5944 h 112653"/>
              <a:gd name="connsiteX11" fmla="*/ 90000 w 169252"/>
              <a:gd name="connsiteY11" fmla="*/ 37655 h 112653"/>
              <a:gd name="connsiteX12" fmla="*/ 127530 w 169252"/>
              <a:gd name="connsiteY12" fmla="*/ 75140 h 112653"/>
              <a:gd name="connsiteX13" fmla="*/ 147623 w 169252"/>
              <a:gd name="connsiteY13" fmla="*/ 69290 h 112653"/>
              <a:gd name="connsiteX14" fmla="*/ 130140 w 169252"/>
              <a:gd name="connsiteY14" fmla="*/ 96740 h 112653"/>
              <a:gd name="connsiteX15" fmla="*/ 130365 w 169252"/>
              <a:gd name="connsiteY15" fmla="*/ 110015 h 112653"/>
              <a:gd name="connsiteX16" fmla="*/ 143640 w 169252"/>
              <a:gd name="connsiteY16" fmla="*/ 109790 h 112653"/>
              <a:gd name="connsiteX17" fmla="*/ 158985 w 169252"/>
              <a:gd name="connsiteY17" fmla="*/ 17270 h 11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252" h="112653">
                <a:moveTo>
                  <a:pt x="68985" y="17225"/>
                </a:moveTo>
                <a:cubicBezTo>
                  <a:pt x="57806" y="-185"/>
                  <a:pt x="34630" y="-5235"/>
                  <a:pt x="17220" y="5944"/>
                </a:cubicBezTo>
                <a:cubicBezTo>
                  <a:pt x="6433" y="12871"/>
                  <a:pt x="-64" y="24834"/>
                  <a:pt x="0" y="37655"/>
                </a:cubicBezTo>
                <a:cubicBezTo>
                  <a:pt x="13" y="58370"/>
                  <a:pt x="16816" y="75152"/>
                  <a:pt x="37530" y="75140"/>
                </a:cubicBezTo>
                <a:cubicBezTo>
                  <a:pt x="44647" y="75136"/>
                  <a:pt x="51616" y="73107"/>
                  <a:pt x="57623" y="69290"/>
                </a:cubicBezTo>
                <a:cubicBezTo>
                  <a:pt x="54675" y="78042"/>
                  <a:pt x="49185" y="87380"/>
                  <a:pt x="40140" y="96740"/>
                </a:cubicBezTo>
                <a:cubicBezTo>
                  <a:pt x="36537" y="100468"/>
                  <a:pt x="36637" y="106411"/>
                  <a:pt x="40365" y="110015"/>
                </a:cubicBezTo>
                <a:cubicBezTo>
                  <a:pt x="44094" y="113619"/>
                  <a:pt x="50037" y="113518"/>
                  <a:pt x="53640" y="109790"/>
                </a:cubicBezTo>
                <a:cubicBezTo>
                  <a:pt x="87075" y="75140"/>
                  <a:pt x="82733" y="37475"/>
                  <a:pt x="68985" y="17270"/>
                </a:cubicBezTo>
                <a:close/>
                <a:moveTo>
                  <a:pt x="158985" y="17225"/>
                </a:moveTo>
                <a:cubicBezTo>
                  <a:pt x="147805" y="-185"/>
                  <a:pt x="124630" y="-5235"/>
                  <a:pt x="107220" y="5944"/>
                </a:cubicBezTo>
                <a:cubicBezTo>
                  <a:pt x="96432" y="12871"/>
                  <a:pt x="89936" y="24834"/>
                  <a:pt x="90000" y="37655"/>
                </a:cubicBezTo>
                <a:cubicBezTo>
                  <a:pt x="90013" y="58370"/>
                  <a:pt x="106816" y="75152"/>
                  <a:pt x="127530" y="75140"/>
                </a:cubicBezTo>
                <a:cubicBezTo>
                  <a:pt x="134647" y="75136"/>
                  <a:pt x="141615" y="73107"/>
                  <a:pt x="147623" y="69290"/>
                </a:cubicBezTo>
                <a:cubicBezTo>
                  <a:pt x="144675" y="78042"/>
                  <a:pt x="139185" y="87380"/>
                  <a:pt x="130140" y="96740"/>
                </a:cubicBezTo>
                <a:cubicBezTo>
                  <a:pt x="126537" y="100468"/>
                  <a:pt x="126637" y="106411"/>
                  <a:pt x="130365" y="110015"/>
                </a:cubicBezTo>
                <a:cubicBezTo>
                  <a:pt x="134094" y="113619"/>
                  <a:pt x="140036" y="113518"/>
                  <a:pt x="143640" y="109790"/>
                </a:cubicBezTo>
                <a:cubicBezTo>
                  <a:pt x="177075" y="75140"/>
                  <a:pt x="172733" y="37475"/>
                  <a:pt x="158985" y="17270"/>
                </a:cubicBezTo>
                <a:close/>
              </a:path>
            </a:pathLst>
          </a:custGeom>
          <a:gradFill>
            <a:gsLst>
              <a:gs pos="0">
                <a:srgbClr val="115BD7"/>
              </a:gs>
              <a:gs pos="100000">
                <a:srgbClr val="0D46A6"/>
              </a:gs>
            </a:gsLst>
            <a:lin ang="18900000" scaled="1"/>
          </a:gradFill>
          <a:ln w="22027" cap="flat">
            <a:noFill/>
            <a:prstDash val="solid"/>
            <a:miter/>
          </a:ln>
        </p:spPr>
        <p:txBody>
          <a:bodyPr rtlCol="0" anchor="ctr"/>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32" name="矩形: 圆角 9"/>
          <p:cNvSpPr/>
          <p:nvPr/>
        </p:nvSpPr>
        <p:spPr>
          <a:xfrm>
            <a:off x="2187575" y="5870575"/>
            <a:ext cx="3017520" cy="153670"/>
          </a:xfrm>
          <a:prstGeom prst="roundRect">
            <a:avLst/>
          </a:prstGeom>
          <a:solidFill>
            <a:srgbClr val="FBBD06"/>
          </a:solidFill>
          <a:ln w="12700" cap="flat" cmpd="sng" algn="ctr">
            <a:noFill/>
            <a:prstDash val="solid"/>
            <a:miter lim="800000"/>
          </a:ln>
          <a:effectLst/>
        </p:spPr>
        <p:txBody>
          <a:bodyPr rtlCol="0" anchor="ctr"/>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sp>
        <p:nvSpPr>
          <p:cNvPr id="37" name="任意多边形: 形状 14"/>
          <p:cNvSpPr/>
          <p:nvPr/>
        </p:nvSpPr>
        <p:spPr>
          <a:xfrm flipH="1" flipV="1">
            <a:off x="3480435" y="5420360"/>
            <a:ext cx="327660" cy="249555"/>
          </a:xfrm>
          <a:custGeom>
            <a:avLst/>
            <a:gdLst>
              <a:gd name="connsiteX0" fmla="*/ 68985 w 169252"/>
              <a:gd name="connsiteY0" fmla="*/ 17225 h 112653"/>
              <a:gd name="connsiteX1" fmla="*/ 17220 w 169252"/>
              <a:gd name="connsiteY1" fmla="*/ 5944 h 112653"/>
              <a:gd name="connsiteX2" fmla="*/ 0 w 169252"/>
              <a:gd name="connsiteY2" fmla="*/ 37655 h 112653"/>
              <a:gd name="connsiteX3" fmla="*/ 37530 w 169252"/>
              <a:gd name="connsiteY3" fmla="*/ 75140 h 112653"/>
              <a:gd name="connsiteX4" fmla="*/ 57623 w 169252"/>
              <a:gd name="connsiteY4" fmla="*/ 69290 h 112653"/>
              <a:gd name="connsiteX5" fmla="*/ 40140 w 169252"/>
              <a:gd name="connsiteY5" fmla="*/ 96740 h 112653"/>
              <a:gd name="connsiteX6" fmla="*/ 40365 w 169252"/>
              <a:gd name="connsiteY6" fmla="*/ 110015 h 112653"/>
              <a:gd name="connsiteX7" fmla="*/ 53640 w 169252"/>
              <a:gd name="connsiteY7" fmla="*/ 109790 h 112653"/>
              <a:gd name="connsiteX8" fmla="*/ 68985 w 169252"/>
              <a:gd name="connsiteY8" fmla="*/ 17270 h 112653"/>
              <a:gd name="connsiteX9" fmla="*/ 158985 w 169252"/>
              <a:gd name="connsiteY9" fmla="*/ 17225 h 112653"/>
              <a:gd name="connsiteX10" fmla="*/ 107220 w 169252"/>
              <a:gd name="connsiteY10" fmla="*/ 5944 h 112653"/>
              <a:gd name="connsiteX11" fmla="*/ 90000 w 169252"/>
              <a:gd name="connsiteY11" fmla="*/ 37655 h 112653"/>
              <a:gd name="connsiteX12" fmla="*/ 127530 w 169252"/>
              <a:gd name="connsiteY12" fmla="*/ 75140 h 112653"/>
              <a:gd name="connsiteX13" fmla="*/ 147623 w 169252"/>
              <a:gd name="connsiteY13" fmla="*/ 69290 h 112653"/>
              <a:gd name="connsiteX14" fmla="*/ 130140 w 169252"/>
              <a:gd name="connsiteY14" fmla="*/ 96740 h 112653"/>
              <a:gd name="connsiteX15" fmla="*/ 130365 w 169252"/>
              <a:gd name="connsiteY15" fmla="*/ 110015 h 112653"/>
              <a:gd name="connsiteX16" fmla="*/ 143640 w 169252"/>
              <a:gd name="connsiteY16" fmla="*/ 109790 h 112653"/>
              <a:gd name="connsiteX17" fmla="*/ 158985 w 169252"/>
              <a:gd name="connsiteY17" fmla="*/ 17270 h 11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252" h="112653">
                <a:moveTo>
                  <a:pt x="68985" y="17225"/>
                </a:moveTo>
                <a:cubicBezTo>
                  <a:pt x="57806" y="-185"/>
                  <a:pt x="34630" y="-5235"/>
                  <a:pt x="17220" y="5944"/>
                </a:cubicBezTo>
                <a:cubicBezTo>
                  <a:pt x="6433" y="12871"/>
                  <a:pt x="-64" y="24834"/>
                  <a:pt x="0" y="37655"/>
                </a:cubicBezTo>
                <a:cubicBezTo>
                  <a:pt x="13" y="58370"/>
                  <a:pt x="16816" y="75152"/>
                  <a:pt x="37530" y="75140"/>
                </a:cubicBezTo>
                <a:cubicBezTo>
                  <a:pt x="44647" y="75136"/>
                  <a:pt x="51616" y="73107"/>
                  <a:pt x="57623" y="69290"/>
                </a:cubicBezTo>
                <a:cubicBezTo>
                  <a:pt x="54675" y="78042"/>
                  <a:pt x="49185" y="87380"/>
                  <a:pt x="40140" y="96740"/>
                </a:cubicBezTo>
                <a:cubicBezTo>
                  <a:pt x="36537" y="100468"/>
                  <a:pt x="36637" y="106411"/>
                  <a:pt x="40365" y="110015"/>
                </a:cubicBezTo>
                <a:cubicBezTo>
                  <a:pt x="44094" y="113619"/>
                  <a:pt x="50037" y="113518"/>
                  <a:pt x="53640" y="109790"/>
                </a:cubicBezTo>
                <a:cubicBezTo>
                  <a:pt x="87075" y="75140"/>
                  <a:pt x="82733" y="37475"/>
                  <a:pt x="68985" y="17270"/>
                </a:cubicBezTo>
                <a:close/>
                <a:moveTo>
                  <a:pt x="158985" y="17225"/>
                </a:moveTo>
                <a:cubicBezTo>
                  <a:pt x="147805" y="-185"/>
                  <a:pt x="124630" y="-5235"/>
                  <a:pt x="107220" y="5944"/>
                </a:cubicBezTo>
                <a:cubicBezTo>
                  <a:pt x="96432" y="12871"/>
                  <a:pt x="89936" y="24834"/>
                  <a:pt x="90000" y="37655"/>
                </a:cubicBezTo>
                <a:cubicBezTo>
                  <a:pt x="90013" y="58370"/>
                  <a:pt x="106816" y="75152"/>
                  <a:pt x="127530" y="75140"/>
                </a:cubicBezTo>
                <a:cubicBezTo>
                  <a:pt x="134647" y="75136"/>
                  <a:pt x="141615" y="73107"/>
                  <a:pt x="147623" y="69290"/>
                </a:cubicBezTo>
                <a:cubicBezTo>
                  <a:pt x="144675" y="78042"/>
                  <a:pt x="139185" y="87380"/>
                  <a:pt x="130140" y="96740"/>
                </a:cubicBezTo>
                <a:cubicBezTo>
                  <a:pt x="126537" y="100468"/>
                  <a:pt x="126637" y="106411"/>
                  <a:pt x="130365" y="110015"/>
                </a:cubicBezTo>
                <a:cubicBezTo>
                  <a:pt x="134094" y="113619"/>
                  <a:pt x="140036" y="113518"/>
                  <a:pt x="143640" y="109790"/>
                </a:cubicBezTo>
                <a:cubicBezTo>
                  <a:pt x="177075" y="75140"/>
                  <a:pt x="172733" y="37475"/>
                  <a:pt x="158985" y="17270"/>
                </a:cubicBezTo>
                <a:close/>
              </a:path>
            </a:pathLst>
          </a:custGeom>
          <a:gradFill>
            <a:gsLst>
              <a:gs pos="0">
                <a:srgbClr val="115BD7"/>
              </a:gs>
              <a:gs pos="100000">
                <a:srgbClr val="0D46A6"/>
              </a:gs>
            </a:gsLst>
            <a:lin ang="18900000" scaled="1"/>
          </a:gradFill>
          <a:ln w="22027" cap="flat">
            <a:noFill/>
            <a:prstDash val="solid"/>
            <a:miter/>
          </a:ln>
        </p:spPr>
        <p:txBody>
          <a:bodyPr rtlCol="0" anchor="ctr"/>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nvGrpSpPr>
          <p:cNvPr id="9" name="组合 8"/>
          <p:cNvGrpSpPr/>
          <p:nvPr/>
        </p:nvGrpSpPr>
        <p:grpSpPr>
          <a:xfrm>
            <a:off x="629413" y="510972"/>
            <a:ext cx="2234584" cy="569844"/>
            <a:chOff x="397565" y="344556"/>
            <a:chExt cx="2234584" cy="569844"/>
          </a:xfrm>
        </p:grpSpPr>
        <p:sp>
          <p:nvSpPr>
            <p:cNvPr id="10" name="单圆角矩形 9"/>
            <p:cNvSpPr/>
            <p:nvPr>
              <p:custDataLst>
                <p:tags r:id="rId4"/>
              </p:custDataLst>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1" name="单圆角矩形 10"/>
            <p:cNvSpPr/>
            <p:nvPr>
              <p:custDataLst>
                <p:tags r:id="rId5"/>
              </p:custDataLst>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2" name="文本框 11"/>
            <p:cNvSpPr txBox="1"/>
            <p:nvPr>
              <p:custDataLst>
                <p:tags r:id="rId6"/>
              </p:custDataLst>
            </p:nvPr>
          </p:nvSpPr>
          <p:spPr>
            <a:xfrm>
              <a:off x="397565" y="398644"/>
              <a:ext cx="2173356" cy="460375"/>
            </a:xfrm>
            <a:prstGeom prst="rect">
              <a:avLst/>
            </a:prstGeom>
            <a:noFill/>
          </p:spPr>
          <p:txBody>
            <a:bodyPr wrap="square" rtlCol="0">
              <a:spAutoFit/>
            </a:bodyPr>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团队</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pic>
        <p:nvPicPr>
          <p:cNvPr id="3" name="图片 2" descr="312431725800731141"/>
          <p:cNvPicPr>
            <a:picLocks noChangeAspect="1"/>
          </p:cNvPicPr>
          <p:nvPr>
            <p:custDataLst>
              <p:tags r:id="rId7"/>
            </p:custDataLst>
          </p:nvPr>
        </p:nvPicPr>
        <p:blipFill>
          <a:blip r:embed="rId8"/>
          <a:stretch>
            <a:fillRect/>
          </a:stretch>
        </p:blipFill>
        <p:spPr>
          <a:xfrm>
            <a:off x="1759585" y="2535555"/>
            <a:ext cx="1266190" cy="1682750"/>
          </a:xfrm>
          <a:prstGeom prst="rect">
            <a:avLst/>
          </a:prstGeom>
          <a:effectLst>
            <a:softEdge rad="76200"/>
          </a:effectLst>
        </p:spPr>
      </p:pic>
      <p:pic>
        <p:nvPicPr>
          <p:cNvPr id="19" name="图片 18" descr="434229377054502675"/>
          <p:cNvPicPr>
            <a:picLocks noChangeAspect="1"/>
          </p:cNvPicPr>
          <p:nvPr>
            <p:custDataLst>
              <p:tags r:id="rId9"/>
            </p:custDataLst>
          </p:nvPr>
        </p:nvPicPr>
        <p:blipFill>
          <a:blip r:embed="rId10"/>
          <a:stretch>
            <a:fillRect/>
          </a:stretch>
        </p:blipFill>
        <p:spPr>
          <a:xfrm>
            <a:off x="3624580" y="2535555"/>
            <a:ext cx="1434465" cy="1786890"/>
          </a:xfrm>
          <a:prstGeom prst="rect">
            <a:avLst/>
          </a:prstGeom>
          <a:effectLst>
            <a:softEdge rad="101600"/>
          </a:effectLst>
        </p:spPr>
      </p:pic>
      <p:pic>
        <p:nvPicPr>
          <p:cNvPr id="4" name="图片 3" descr="报名照片"/>
          <p:cNvPicPr>
            <a:picLocks noChangeAspect="1"/>
          </p:cNvPicPr>
          <p:nvPr/>
        </p:nvPicPr>
        <p:blipFill>
          <a:blip r:embed="rId11"/>
          <a:stretch>
            <a:fillRect/>
          </a:stretch>
        </p:blipFill>
        <p:spPr>
          <a:xfrm>
            <a:off x="6975475" y="2049145"/>
            <a:ext cx="1211580" cy="16960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childTnLst>
            <p:audio>
              <p:cMediaNode vol="80000" numSld="999" showWhenStopped="0">
                <p:cTn id="2" repeatCount="indefinite" fill="remove" display="0">
                  <p:stCondLst>
                    <p:cond delay="indefinite"/>
                  </p:stCondLst>
                  <p:endCondLst>
                    <p:cond evt="onStopAudio" delay="0">
                      <p:tgtEl>
                        <p:sldTgt/>
                      </p:tgtEl>
                    </p:cond>
                  </p:endCondLst>
                </p:cTn>
                <p:tgtEl>
                  <p:spTgt spid="34"/>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623382" y="6516262"/>
            <a:ext cx="698501" cy="173905"/>
            <a:chOff x="3836988" y="5480050"/>
            <a:chExt cx="698501" cy="258763"/>
          </a:xfrm>
          <a:solidFill>
            <a:schemeClr val="accent1">
              <a:lumMod val="40000"/>
              <a:lumOff val="60000"/>
            </a:schemeClr>
          </a:solidFill>
        </p:grpSpPr>
        <p:sp>
          <p:nvSpPr>
            <p:cNvPr id="4" name="Freeform 11"/>
            <p:cNvSpPr/>
            <p:nvPr/>
          </p:nvSpPr>
          <p:spPr bwMode="auto">
            <a:xfrm>
              <a:off x="3836988"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12"/>
            <p:cNvSpPr/>
            <p:nvPr/>
          </p:nvSpPr>
          <p:spPr bwMode="auto">
            <a:xfrm>
              <a:off x="4038601" y="5480050"/>
              <a:ext cx="295275" cy="258763"/>
            </a:xfrm>
            <a:custGeom>
              <a:avLst/>
              <a:gdLst>
                <a:gd name="T0" fmla="*/ 0 w 186"/>
                <a:gd name="T1" fmla="*/ 163 h 163"/>
                <a:gd name="T2" fmla="*/ 107 w 186"/>
                <a:gd name="T3" fmla="*/ 0 h 163"/>
                <a:gd name="T4" fmla="*/ 186 w 186"/>
                <a:gd name="T5" fmla="*/ 0 h 163"/>
                <a:gd name="T6" fmla="*/ 81 w 186"/>
                <a:gd name="T7" fmla="*/ 163 h 163"/>
                <a:gd name="T8" fmla="*/ 0 w 186"/>
                <a:gd name="T9" fmla="*/ 163 h 163"/>
              </a:gdLst>
              <a:ahLst/>
              <a:cxnLst>
                <a:cxn ang="0">
                  <a:pos x="T0" y="T1"/>
                </a:cxn>
                <a:cxn ang="0">
                  <a:pos x="T2" y="T3"/>
                </a:cxn>
                <a:cxn ang="0">
                  <a:pos x="T4" y="T5"/>
                </a:cxn>
                <a:cxn ang="0">
                  <a:pos x="T6" y="T7"/>
                </a:cxn>
                <a:cxn ang="0">
                  <a:pos x="T8" y="T9"/>
                </a:cxn>
              </a:cxnLst>
              <a:rect l="0" t="0" r="r" b="b"/>
              <a:pathLst>
                <a:path w="186" h="163">
                  <a:moveTo>
                    <a:pt x="0" y="163"/>
                  </a:moveTo>
                  <a:lnTo>
                    <a:pt x="107" y="0"/>
                  </a:lnTo>
                  <a:lnTo>
                    <a:pt x="186" y="0"/>
                  </a:lnTo>
                  <a:lnTo>
                    <a:pt x="81"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13"/>
            <p:cNvSpPr/>
            <p:nvPr/>
          </p:nvSpPr>
          <p:spPr bwMode="auto">
            <a:xfrm>
              <a:off x="4241801"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 name="组合 6"/>
          <p:cNvGrpSpPr/>
          <p:nvPr/>
        </p:nvGrpSpPr>
        <p:grpSpPr>
          <a:xfrm>
            <a:off x="8274932" y="6516262"/>
            <a:ext cx="696912" cy="173905"/>
            <a:chOff x="7953376" y="5480050"/>
            <a:chExt cx="696912" cy="258763"/>
          </a:xfrm>
          <a:solidFill>
            <a:schemeClr val="accent1">
              <a:lumMod val="40000"/>
              <a:lumOff val="60000"/>
            </a:schemeClr>
          </a:solidFill>
        </p:grpSpPr>
        <p:sp>
          <p:nvSpPr>
            <p:cNvPr id="8" name="Freeform 14"/>
            <p:cNvSpPr/>
            <p:nvPr/>
          </p:nvSpPr>
          <p:spPr bwMode="auto">
            <a:xfrm>
              <a:off x="7953376"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lstStyle/>
            <a:p>
              <a:endParaRPr lang="zh-CN" altLang="en-US"/>
            </a:p>
          </p:txBody>
        </p:sp>
        <p:sp>
          <p:nvSpPr>
            <p:cNvPr id="9" name="Freeform 15"/>
            <p:cNvSpPr/>
            <p:nvPr/>
          </p:nvSpPr>
          <p:spPr bwMode="auto">
            <a:xfrm>
              <a:off x="8154988" y="5480050"/>
              <a:ext cx="293688" cy="258763"/>
            </a:xfrm>
            <a:custGeom>
              <a:avLst/>
              <a:gdLst>
                <a:gd name="T0" fmla="*/ 0 w 185"/>
                <a:gd name="T1" fmla="*/ 0 h 163"/>
                <a:gd name="T2" fmla="*/ 106 w 185"/>
                <a:gd name="T3" fmla="*/ 163 h 163"/>
                <a:gd name="T4" fmla="*/ 185 w 185"/>
                <a:gd name="T5" fmla="*/ 163 h 163"/>
                <a:gd name="T6" fmla="*/ 80 w 185"/>
                <a:gd name="T7" fmla="*/ 0 h 163"/>
                <a:gd name="T8" fmla="*/ 0 w 185"/>
                <a:gd name="T9" fmla="*/ 0 h 163"/>
              </a:gdLst>
              <a:ahLst/>
              <a:cxnLst>
                <a:cxn ang="0">
                  <a:pos x="T0" y="T1"/>
                </a:cxn>
                <a:cxn ang="0">
                  <a:pos x="T2" y="T3"/>
                </a:cxn>
                <a:cxn ang="0">
                  <a:pos x="T4" y="T5"/>
                </a:cxn>
                <a:cxn ang="0">
                  <a:pos x="T6" y="T7"/>
                </a:cxn>
                <a:cxn ang="0">
                  <a:pos x="T8" y="T9"/>
                </a:cxn>
              </a:cxnLst>
              <a:rect l="0" t="0" r="r" b="b"/>
              <a:pathLst>
                <a:path w="185" h="163">
                  <a:moveTo>
                    <a:pt x="0" y="0"/>
                  </a:moveTo>
                  <a:lnTo>
                    <a:pt x="106" y="163"/>
                  </a:lnTo>
                  <a:lnTo>
                    <a:pt x="185" y="163"/>
                  </a:lnTo>
                  <a:lnTo>
                    <a:pt x="80" y="0"/>
                  </a:lnTo>
                  <a:lnTo>
                    <a:pt x="0" y="0"/>
                  </a:lnTo>
                  <a:close/>
                </a:path>
              </a:pathLst>
            </a:custGeom>
            <a:grpFill/>
            <a:ln w="17463" cap="flat">
              <a:noFill/>
              <a:prstDash val="solid"/>
              <a:miter lim="800000"/>
            </a:ln>
          </p:spPr>
          <p:txBody>
            <a:bodyPr vert="horz" wrap="square" lIns="91440" tIns="45720" rIns="91440" bIns="45720" numCol="1" anchor="t" anchorCtr="0" compatLnSpc="1"/>
            <a:lstStyle/>
            <a:p>
              <a:endParaRPr lang="zh-CN" altLang="en-US"/>
            </a:p>
          </p:txBody>
        </p:sp>
        <p:sp>
          <p:nvSpPr>
            <p:cNvPr id="10" name="Freeform 16"/>
            <p:cNvSpPr/>
            <p:nvPr/>
          </p:nvSpPr>
          <p:spPr bwMode="auto">
            <a:xfrm>
              <a:off x="8358188"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lstStyle/>
            <a:p>
              <a:endParaRPr lang="zh-CN" altLang="en-US"/>
            </a:p>
          </p:txBody>
        </p:sp>
      </p:gr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02</a:t>
            </a:r>
            <a:endParaRPr kumimoji="0" lang="en-US" altLang="zh-CN" sz="4800" b="0" i="0" u="none" strike="noStrike" kern="1200" cap="none" spc="0" normalizeH="0" baseline="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产品服务</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96788"/>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24" grpId="0" bldLvl="0" animBg="1"/>
      <p:bldP spid="26" grpId="0" bldLvl="0" animBg="1"/>
      <p:bldP spid="27" grpId="0" bldLvl="0" animBg="1"/>
      <p:bldP spid="28" grpId="0" bldLvl="0" animBg="1"/>
      <p:bldP spid="29" grpId="0"/>
      <p:bldP spid="31" grpId="0"/>
      <p:bldP spid="32"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2" y="-10608"/>
            <a:ext cx="2622882" cy="2026031"/>
          </a:xfrm>
          <a:custGeom>
            <a:avLst/>
            <a:gdLst>
              <a:gd name="connsiteX0" fmla="*/ 0 w 2622882"/>
              <a:gd name="connsiteY0" fmla="*/ 0 h 2026031"/>
              <a:gd name="connsiteX1" fmla="*/ 2617480 w 2622882"/>
              <a:gd name="connsiteY1" fmla="*/ 0 h 2026031"/>
              <a:gd name="connsiteX2" fmla="*/ 2622882 w 2622882"/>
              <a:gd name="connsiteY2" fmla="*/ 106994 h 2026031"/>
              <a:gd name="connsiteX3" fmla="*/ 703845 w 2622882"/>
              <a:gd name="connsiteY3" fmla="*/ 2026031 h 2026031"/>
              <a:gd name="connsiteX4" fmla="*/ 133182 w 2622882"/>
              <a:gd name="connsiteY4" fmla="*/ 1939755 h 2026031"/>
              <a:gd name="connsiteX5" fmla="*/ 0 w 2622882"/>
              <a:gd name="connsiteY5" fmla="*/ 1891010 h 2026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2882" h="2026031">
                <a:moveTo>
                  <a:pt x="0" y="0"/>
                </a:moveTo>
                <a:lnTo>
                  <a:pt x="2617480" y="0"/>
                </a:lnTo>
                <a:lnTo>
                  <a:pt x="2622882" y="106994"/>
                </a:lnTo>
                <a:cubicBezTo>
                  <a:pt x="2622882" y="1166849"/>
                  <a:pt x="1763700" y="2026031"/>
                  <a:pt x="703845" y="2026031"/>
                </a:cubicBezTo>
                <a:cubicBezTo>
                  <a:pt x="505123" y="2026031"/>
                  <a:pt x="313455" y="1995826"/>
                  <a:pt x="133182" y="1939755"/>
                </a:cubicBezTo>
                <a:lnTo>
                  <a:pt x="0" y="189101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 name="任意多边形: 形状 2"/>
          <p:cNvSpPr/>
          <p:nvPr/>
        </p:nvSpPr>
        <p:spPr>
          <a:xfrm>
            <a:off x="9410700" y="-10609"/>
            <a:ext cx="2819024" cy="2824126"/>
          </a:xfrm>
          <a:custGeom>
            <a:avLst/>
            <a:gdLst>
              <a:gd name="connsiteX0" fmla="*/ 226975 w 2819024"/>
              <a:gd name="connsiteY0" fmla="*/ 0 h 2824126"/>
              <a:gd name="connsiteX1" fmla="*/ 2819024 w 2819024"/>
              <a:gd name="connsiteY1" fmla="*/ 0 h 2824126"/>
              <a:gd name="connsiteX2" fmla="*/ 2819024 w 2819024"/>
              <a:gd name="connsiteY2" fmla="*/ 2599610 h 2824126"/>
              <a:gd name="connsiteX3" fmla="*/ 2666013 w 2819024"/>
              <a:gd name="connsiteY3" fmla="*/ 2673319 h 2824126"/>
              <a:gd name="connsiteX4" fmla="*/ 1919037 w 2819024"/>
              <a:gd name="connsiteY4" fmla="*/ 2824126 h 2824126"/>
              <a:gd name="connsiteX5" fmla="*/ 0 w 2819024"/>
              <a:gd name="connsiteY5" fmla="*/ 905089 h 2824126"/>
              <a:gd name="connsiteX6" fmla="*/ 150808 w 2819024"/>
              <a:gd name="connsiteY6" fmla="*/ 158113 h 2824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9024" h="2824126">
                <a:moveTo>
                  <a:pt x="226975" y="0"/>
                </a:moveTo>
                <a:lnTo>
                  <a:pt x="2819024" y="0"/>
                </a:lnTo>
                <a:lnTo>
                  <a:pt x="2819024" y="2599610"/>
                </a:lnTo>
                <a:lnTo>
                  <a:pt x="2666013" y="2673319"/>
                </a:lnTo>
                <a:cubicBezTo>
                  <a:pt x="2436423" y="2770427"/>
                  <a:pt x="2184001" y="2824126"/>
                  <a:pt x="1919037" y="2824126"/>
                </a:cubicBezTo>
                <a:cubicBezTo>
                  <a:pt x="859182" y="2824126"/>
                  <a:pt x="0" y="1964944"/>
                  <a:pt x="0" y="905089"/>
                </a:cubicBezTo>
                <a:cubicBezTo>
                  <a:pt x="0" y="640125"/>
                  <a:pt x="53699" y="387704"/>
                  <a:pt x="150808" y="15811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 name="矩形: 圆角 3"/>
          <p:cNvSpPr/>
          <p:nvPr/>
        </p:nvSpPr>
        <p:spPr>
          <a:xfrm>
            <a:off x="522472" y="946551"/>
            <a:ext cx="11147056" cy="4964899"/>
          </a:xfrm>
          <a:prstGeom prst="roundRect">
            <a:avLst>
              <a:gd name="adj" fmla="val 50000"/>
            </a:avLst>
          </a:prstGeom>
          <a:solidFill>
            <a:srgbClr val="FFFFFF"/>
          </a:solidFill>
          <a:ln>
            <a:noFill/>
          </a:ln>
          <a:effectLst>
            <a:outerShdw blurRad="482600" dist="38100" dir="5400000" algn="t" rotWithShape="0">
              <a:srgbClr val="5985FF">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1272896" y="1561922"/>
            <a:ext cx="3935144" cy="3734156"/>
          </a:xfrm>
          <a:prstGeom prst="rect">
            <a:avLst/>
          </a:prstGeom>
        </p:spPr>
      </p:pic>
      <p:sp>
        <p:nvSpPr>
          <p:cNvPr id="6" name="任意多边形: 形状 5"/>
          <p:cNvSpPr/>
          <p:nvPr/>
        </p:nvSpPr>
        <p:spPr>
          <a:xfrm>
            <a:off x="2" y="5416349"/>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solidFill>
            <a:srgbClr val="99B4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7" name="任意多边形: 形状 6"/>
          <p:cNvSpPr/>
          <p:nvPr/>
        </p:nvSpPr>
        <p:spPr>
          <a:xfrm flipH="1">
            <a:off x="10327364" y="5385655"/>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solidFill>
            <a:srgbClr val="99B4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10" name="组合 9"/>
          <p:cNvGrpSpPr/>
          <p:nvPr/>
        </p:nvGrpSpPr>
        <p:grpSpPr>
          <a:xfrm>
            <a:off x="5977854" y="1977034"/>
            <a:ext cx="1683069" cy="1106805"/>
            <a:chOff x="5315745" y="1765500"/>
            <a:chExt cx="1683069" cy="1106805"/>
          </a:xfrm>
        </p:grpSpPr>
        <p:sp>
          <p:nvSpPr>
            <p:cNvPr id="11" name="文本框 10"/>
            <p:cNvSpPr txBox="1"/>
            <p:nvPr>
              <p:custDataLst>
                <p:tags r:id="rId2"/>
              </p:custDataLst>
            </p:nvPr>
          </p:nvSpPr>
          <p:spPr>
            <a:xfrm>
              <a:off x="5394485" y="1765500"/>
              <a:ext cx="1569085" cy="1106805"/>
            </a:xfrm>
            <a:prstGeom prst="rect">
              <a:avLst/>
            </a:prstGeom>
            <a:noFill/>
            <a:effectLst/>
          </p:spPr>
          <p:txBody>
            <a:bodyPr wrap="square" rtlCol="0">
              <a:spAutoFit/>
            </a:bodyPr>
            <a:lstStyle/>
            <a:p>
              <a:pPr lvl="0" algn="ctr">
                <a:defRPr/>
              </a:pPr>
              <a:r>
                <a:rPr lang="en-US" altLang="zh-CN" sz="6600" spc="37">
                  <a:ln w="11430"/>
                  <a:solidFill>
                    <a:srgbClr val="00B050"/>
                  </a:solidFill>
                  <a:latin typeface="字魂164号-方悦黑" panose="00000500000000000000" pitchFamily="2" charset="-122"/>
                  <a:ea typeface="字魂164号-方悦黑" panose="00000500000000000000" pitchFamily="2" charset="-122"/>
                  <a:cs typeface="+mn-ea"/>
                  <a:sym typeface="+mn-lt"/>
                </a:rPr>
                <a:t>01</a:t>
              </a:r>
              <a:endParaRPr lang="en-US" altLang="zh-CN" sz="6600" spc="37" dirty="0">
                <a:ln w="11430"/>
                <a:solidFill>
                  <a:srgbClr val="00B050"/>
                </a:solidFill>
                <a:latin typeface="字魂164号-方悦黑" panose="00000500000000000000" pitchFamily="2" charset="-122"/>
                <a:ea typeface="字魂164号-方悦黑" panose="00000500000000000000" pitchFamily="2" charset="-122"/>
                <a:cs typeface="+mn-ea"/>
                <a:sym typeface="+mn-lt"/>
              </a:endParaRPr>
            </a:p>
          </p:txBody>
        </p:sp>
        <p:sp>
          <p:nvSpPr>
            <p:cNvPr id="12" name="椭圆 11"/>
            <p:cNvSpPr/>
            <p:nvPr/>
          </p:nvSpPr>
          <p:spPr>
            <a:xfrm>
              <a:off x="5315745"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00B050"/>
                </a:solidFill>
                <a:latin typeface="思源黑体 CN Light" panose="020B0300000000000000" pitchFamily="34" charset="-122"/>
                <a:ea typeface="思源黑体 CN Light" panose="020B0300000000000000" pitchFamily="34" charset="-122"/>
              </a:endParaRPr>
            </a:p>
          </p:txBody>
        </p:sp>
        <p:sp>
          <p:nvSpPr>
            <p:cNvPr id="24" name="椭圆 23"/>
            <p:cNvSpPr/>
            <p:nvPr/>
          </p:nvSpPr>
          <p:spPr>
            <a:xfrm>
              <a:off x="6763341"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00B050"/>
                </a:solidFill>
                <a:latin typeface="思源黑体 CN Light" panose="020B0300000000000000" pitchFamily="34" charset="-122"/>
                <a:ea typeface="思源黑体 CN Light" panose="020B0300000000000000" pitchFamily="34" charset="-122"/>
              </a:endParaRPr>
            </a:p>
          </p:txBody>
        </p:sp>
      </p:grpSp>
      <p:sp>
        <p:nvSpPr>
          <p:cNvPr id="27" name="文本框 26"/>
          <p:cNvSpPr txBox="1"/>
          <p:nvPr>
            <p:custDataLst>
              <p:tags r:id="rId3"/>
            </p:custDataLst>
          </p:nvPr>
        </p:nvSpPr>
        <p:spPr>
          <a:xfrm>
            <a:off x="5768236" y="3078124"/>
            <a:ext cx="5321935" cy="1015663"/>
          </a:xfrm>
          <a:prstGeom prst="rect">
            <a:avLst/>
          </a:prstGeom>
          <a:noFill/>
          <a:effectLst/>
        </p:spPr>
        <p:txBody>
          <a:bodyPr wrap="square" rtlCol="0">
            <a:spAutoFit/>
            <a:scene3d>
              <a:camera prst="orthographicFront"/>
              <a:lightRig rig="threePt" dir="t"/>
            </a:scene3d>
            <a:sp3d contourW="12700"/>
          </a:bodyPr>
          <a:lstStyle/>
          <a:p>
            <a:pPr>
              <a:lnSpc>
                <a:spcPct val="100000"/>
              </a:lnSpc>
              <a:defRPr/>
            </a:pPr>
            <a:r>
              <a:rPr lang="zh-CN" altLang="en-US" sz="60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产品系列展示</a:t>
            </a:r>
            <a:endParaRPr lang="zh-CN" altLang="en-US" sz="6000" b="1"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cxnSp>
        <p:nvCxnSpPr>
          <p:cNvPr id="28" name="直接连接符 27"/>
          <p:cNvCxnSpPr/>
          <p:nvPr>
            <p:custDataLst>
              <p:tags r:id="rId4"/>
            </p:custDataLst>
          </p:nvPr>
        </p:nvCxnSpPr>
        <p:spPr>
          <a:xfrm>
            <a:off x="5920100" y="4242312"/>
            <a:ext cx="5029007" cy="0"/>
          </a:xfrm>
          <a:prstGeom prst="line">
            <a:avLst/>
          </a:prstGeom>
          <a:ln>
            <a:solidFill>
              <a:srgbClr val="3C3C3C"/>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custDataLst>
              <p:tags r:id="rId5"/>
            </p:custDataLst>
          </p:nvPr>
        </p:nvSpPr>
        <p:spPr>
          <a:xfrm>
            <a:off x="5852056" y="4445712"/>
            <a:ext cx="4907280" cy="392430"/>
          </a:xfrm>
          <a:prstGeom prst="rect">
            <a:avLst/>
          </a:prstGeom>
          <a:noFill/>
        </p:spPr>
        <p:txBody>
          <a:bodyPr wrap="square" rtlCol="0">
            <a:spAutoFit/>
          </a:bodyPr>
          <a:lstStyle/>
          <a:p>
            <a:pPr algn="l">
              <a:lnSpc>
                <a:spcPct val="140000"/>
              </a:lnSpc>
            </a:pPr>
            <a:endParaRPr lang="en-US" altLang="zh-CN" sz="1400" dirty="0">
              <a:latin typeface="思源黑体 CN Light" panose="020B0300000000000000" pitchFamily="34" charset="-122"/>
              <a:ea typeface="思源黑体 CN Light" panose="020B0300000000000000" pitchFamily="34" charset="-122"/>
              <a:cs typeface="思源黑体 CN Light" panose="020B0300000000000000" pitchFamily="34" charset="-122"/>
              <a:sym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par>
    </p:tnLst>
    <p:bldLst>
      <p:bldP spid="2" grpId="0" bldLvl="0" animBg="1"/>
      <p:bldP spid="3" grpId="0" bldLvl="0" animBg="1"/>
      <p:bldP spid="4" grpId="0" bldLvl="0" animBg="1"/>
      <p:bldP spid="6" grpId="0" bldLvl="0" animBg="1"/>
      <p:bldP spid="7" grpId="0" bldLvl="0" animBg="1"/>
      <p:bldP spid="27" grpId="0" bldLvl="0" animBg="1"/>
      <p:bldP spid="29" grpId="0"/>
      <p:bldP spid="29"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54" name="矩形 53"/>
          <p:cNvSpPr/>
          <p:nvPr/>
        </p:nvSpPr>
        <p:spPr>
          <a:xfrm>
            <a:off x="1085096" y="4812199"/>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5" name="矩形 54"/>
          <p:cNvSpPr/>
          <p:nvPr/>
        </p:nvSpPr>
        <p:spPr>
          <a:xfrm>
            <a:off x="8214812" y="4860316"/>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2" name="矩形 51"/>
          <p:cNvSpPr/>
          <p:nvPr/>
        </p:nvSpPr>
        <p:spPr>
          <a:xfrm>
            <a:off x="593323" y="3089650"/>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3" name="矩形 52"/>
          <p:cNvSpPr/>
          <p:nvPr/>
        </p:nvSpPr>
        <p:spPr>
          <a:xfrm>
            <a:off x="8719162" y="3050236"/>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1" name="矩形 50"/>
          <p:cNvSpPr/>
          <p:nvPr/>
        </p:nvSpPr>
        <p:spPr>
          <a:xfrm>
            <a:off x="8289253" y="1471059"/>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0" name="矩形 49"/>
          <p:cNvSpPr/>
          <p:nvPr/>
        </p:nvSpPr>
        <p:spPr>
          <a:xfrm>
            <a:off x="964390" y="1471059"/>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dirty="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产品简介</a:t>
              </a:r>
              <a:endParaRPr lang="zh-CN" altLang="en-US" sz="2400" dirty="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16" name="椭圆 15"/>
          <p:cNvSpPr/>
          <p:nvPr/>
        </p:nvSpPr>
        <p:spPr>
          <a:xfrm>
            <a:off x="3838575" y="1316300"/>
            <a:ext cx="4514850" cy="4514850"/>
          </a:xfrm>
          <a:prstGeom prst="ellipse">
            <a:avLst/>
          </a:prstGeom>
          <a:gradFill>
            <a:gsLst>
              <a:gs pos="100000">
                <a:srgbClr val="115BD7">
                  <a:alpha val="8000"/>
                </a:srgbClr>
              </a:gs>
              <a:gs pos="0">
                <a:srgbClr val="115BD7">
                  <a:alpha val="8000"/>
                </a:srgbClr>
              </a:gs>
              <a:gs pos="50000">
                <a:srgbClr val="115BD7">
                  <a:alpha val="0"/>
                </a:srgbClr>
              </a:gs>
            </a:gsLst>
            <a:lin ang="0" scaled="1"/>
          </a:gradFill>
          <a:ln w="6350" cap="flat" cmpd="sng" algn="ctr">
            <a:gradFill flip="none" rotWithShape="1">
              <a:gsLst>
                <a:gs pos="75000">
                  <a:srgbClr val="115BD7">
                    <a:alpha val="0"/>
                  </a:srgbClr>
                </a:gs>
                <a:gs pos="20000">
                  <a:srgbClr val="115BD7">
                    <a:alpha val="0"/>
                  </a:srgbClr>
                </a:gs>
                <a:gs pos="0">
                  <a:srgbClr val="115BD7"/>
                </a:gs>
                <a:gs pos="100000">
                  <a:srgbClr val="115BD7"/>
                </a:gs>
              </a:gsLst>
              <a:lin ang="0" scaled="1"/>
              <a:tileRect/>
            </a:gradFill>
            <a:prstDash val="solid"/>
            <a:miter lim="800000"/>
          </a:ln>
          <a:effectLst/>
        </p:spPr>
        <p:txBody>
          <a:bodyPr rtlCol="0" anchor="ctr"/>
          <a:lstStyle/>
          <a:p>
            <a:pPr algn="ctr">
              <a:defRPr/>
            </a:pPr>
            <a:endParaRPr lang="zh-CN" altLang="en-US" kern="0">
              <a:solidFill>
                <a:srgbClr val="F2F2F2"/>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8" name="椭圆 17"/>
          <p:cNvSpPr/>
          <p:nvPr/>
        </p:nvSpPr>
        <p:spPr>
          <a:xfrm>
            <a:off x="4338259" y="1913001"/>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20" name="椭圆 19"/>
          <p:cNvSpPr/>
          <p:nvPr/>
        </p:nvSpPr>
        <p:spPr>
          <a:xfrm>
            <a:off x="3733801" y="3464822"/>
            <a:ext cx="219076" cy="219076"/>
          </a:xfrm>
          <a:prstGeom prst="ellipse">
            <a:avLst/>
          </a:prstGeom>
          <a:solidFill>
            <a:srgbClr val="FBBD06"/>
          </a:solidFill>
          <a:ln w="57150" cap="rnd" cmpd="sng" algn="ctr">
            <a:noFill/>
            <a:prstDash val="solid"/>
            <a:round/>
          </a:ln>
          <a:effectLst>
            <a:outerShdw blurRad="76200" dist="50800" dir="5400000" algn="ctr" rotWithShape="0">
              <a:srgbClr val="FBBD06">
                <a:alpha val="20000"/>
              </a:srgbClr>
            </a:outerShdw>
          </a:effectLst>
        </p:spPr>
        <p:txBody>
          <a:bodyPr rot="0" spcFirstLastPara="0" vert="horz" wrap="square" lIns="91440" tIns="45720" rIns="91440" bIns="45720" numCol="1" spcCol="0" rtlCol="0" fromWordArt="0" anchor="ctr" anchorCtr="0" forceAA="0" compatLnSpc="1">
            <a:noAutofit/>
          </a:bodyPr>
          <a:lstStyle/>
          <a:p>
            <a:pPr algn="ctr" defTabSz="913765">
              <a:defRPr/>
            </a:pPr>
            <a:endParaRPr lang="zh-CN" altLang="en-US" sz="2000" b="1" kern="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1" name="椭圆 20"/>
          <p:cNvSpPr/>
          <p:nvPr/>
        </p:nvSpPr>
        <p:spPr>
          <a:xfrm>
            <a:off x="8243887" y="3464822"/>
            <a:ext cx="219076" cy="219076"/>
          </a:xfrm>
          <a:prstGeom prst="ellipse">
            <a:avLst/>
          </a:prstGeom>
          <a:solidFill>
            <a:srgbClr val="FBBD06"/>
          </a:solidFill>
          <a:ln w="57150" cap="rnd" cmpd="sng" algn="ctr">
            <a:noFill/>
            <a:prstDash val="solid"/>
            <a:round/>
          </a:ln>
          <a:effectLst>
            <a:outerShdw blurRad="76200" dist="50800" dir="5400000" algn="ctr" rotWithShape="0">
              <a:srgbClr val="FBBD06">
                <a:alpha val="20000"/>
              </a:srgbClr>
            </a:outerShdw>
          </a:effectLst>
        </p:spPr>
        <p:txBody>
          <a:bodyPr rot="0" spcFirstLastPara="0" vert="horz" wrap="square" lIns="91440" tIns="45720" rIns="91440" bIns="45720" numCol="1" spcCol="0" rtlCol="0" fromWordArt="0" anchor="ctr" anchorCtr="0" forceAA="0" compatLnSpc="1">
            <a:noAutofit/>
          </a:bodyPr>
          <a:lstStyle/>
          <a:p>
            <a:pPr algn="ctr" defTabSz="913765">
              <a:defRPr/>
            </a:pPr>
            <a:endParaRPr lang="zh-CN" altLang="en-US" sz="2000" b="1" kern="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8" name="椭圆 27"/>
          <p:cNvSpPr/>
          <p:nvPr/>
        </p:nvSpPr>
        <p:spPr>
          <a:xfrm>
            <a:off x="7680930" y="1913001"/>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30" name="椭圆 29"/>
          <p:cNvSpPr/>
          <p:nvPr/>
        </p:nvSpPr>
        <p:spPr>
          <a:xfrm>
            <a:off x="4338259" y="5016644"/>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31" name="椭圆 30"/>
          <p:cNvSpPr/>
          <p:nvPr/>
        </p:nvSpPr>
        <p:spPr>
          <a:xfrm>
            <a:off x="7680930" y="5016644"/>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32" name="矩形 31"/>
          <p:cNvSpPr/>
          <p:nvPr/>
        </p:nvSpPr>
        <p:spPr>
          <a:xfrm>
            <a:off x="964390" y="1409389"/>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33" name="文本框 32"/>
          <p:cNvSpPr txBox="1"/>
          <p:nvPr/>
        </p:nvSpPr>
        <p:spPr>
          <a:xfrm>
            <a:off x="2456580" y="1524867"/>
            <a:ext cx="1300356" cy="245745"/>
          </a:xfrm>
          <a:prstGeom prst="rect">
            <a:avLst/>
          </a:prstGeom>
          <a:noFill/>
        </p:spPr>
        <p:txBody>
          <a:bodyPr wrap="square" lIns="0" tIns="0" rIns="0" bIns="0">
            <a:spAutoFit/>
          </a:bodyPr>
          <a:lstStyle/>
          <a:p>
            <a:pPr algn="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提升生活品质</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34" name="文本框 33"/>
          <p:cNvSpPr txBox="1"/>
          <p:nvPr/>
        </p:nvSpPr>
        <p:spPr>
          <a:xfrm>
            <a:off x="1023824" y="1801684"/>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gn="r">
              <a:lnSpc>
                <a:spcPct val="130000"/>
              </a:lnSpc>
              <a:spcAft>
                <a:spcPts val="600"/>
              </a:spcAft>
              <a:defRPr/>
            </a:pPr>
            <a:r>
              <a:rPr lang="zh-CN" altLang="en-US" dirty="0">
                <a:cs typeface="+mn-ea"/>
                <a:sym typeface="思源黑体 CN Normal" panose="020B0400000000000000" pitchFamily="34" charset="-122"/>
              </a:rPr>
              <a:t>量身定制的香氛环境，为家居与工作空间带来前所未有的舒适感。</a:t>
            </a:r>
            <a:endParaRPr lang="zh-CN" altLang="en-US" dirty="0">
              <a:cs typeface="+mn-ea"/>
              <a:sym typeface="思源黑体 CN Normal" panose="020B0400000000000000" pitchFamily="34" charset="-122"/>
            </a:endParaRPr>
          </a:p>
        </p:txBody>
      </p:sp>
      <p:sp>
        <p:nvSpPr>
          <p:cNvPr id="35" name="矩形 34"/>
          <p:cNvSpPr/>
          <p:nvPr/>
        </p:nvSpPr>
        <p:spPr>
          <a:xfrm>
            <a:off x="593323" y="3031346"/>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36" name="文本框 35"/>
          <p:cNvSpPr txBox="1"/>
          <p:nvPr/>
        </p:nvSpPr>
        <p:spPr>
          <a:xfrm>
            <a:off x="2085513" y="3146824"/>
            <a:ext cx="1300356" cy="245745"/>
          </a:xfrm>
          <a:prstGeom prst="rect">
            <a:avLst/>
          </a:prstGeom>
          <a:noFill/>
        </p:spPr>
        <p:txBody>
          <a:bodyPr wrap="square" lIns="0" tIns="0" rIns="0" bIns="0">
            <a:spAutoFit/>
          </a:bodyPr>
          <a:lstStyle/>
          <a:p>
            <a:pPr algn="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智能家居集成</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37" name="文本框 36"/>
          <p:cNvSpPr txBox="1"/>
          <p:nvPr/>
        </p:nvSpPr>
        <p:spPr>
          <a:xfrm>
            <a:off x="652757" y="3423641"/>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gn="r">
              <a:lnSpc>
                <a:spcPct val="130000"/>
              </a:lnSpc>
              <a:spcAft>
                <a:spcPts val="600"/>
              </a:spcAft>
              <a:defRPr/>
            </a:pPr>
            <a:r>
              <a:rPr lang="zh-CN" altLang="en-US" dirty="0">
                <a:cs typeface="+mn-ea"/>
                <a:sym typeface="思源黑体 CN Normal" panose="020B0400000000000000" pitchFamily="34" charset="-122"/>
              </a:rPr>
              <a:t>与现代智能技术无缝连接，打造智慧生活新境界。</a:t>
            </a:r>
            <a:endParaRPr lang="zh-CN" altLang="en-US" dirty="0">
              <a:cs typeface="+mn-ea"/>
              <a:sym typeface="思源黑体 CN Normal" panose="020B0400000000000000" pitchFamily="34" charset="-122"/>
            </a:endParaRPr>
          </a:p>
        </p:txBody>
      </p:sp>
      <p:sp>
        <p:nvSpPr>
          <p:cNvPr id="38" name="矩形 37"/>
          <p:cNvSpPr/>
          <p:nvPr/>
        </p:nvSpPr>
        <p:spPr>
          <a:xfrm>
            <a:off x="1085096" y="4750646"/>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39" name="文本框 38"/>
          <p:cNvSpPr txBox="1"/>
          <p:nvPr/>
        </p:nvSpPr>
        <p:spPr>
          <a:xfrm>
            <a:off x="2327275" y="4866005"/>
            <a:ext cx="1550670" cy="245745"/>
          </a:xfrm>
          <a:prstGeom prst="rect">
            <a:avLst/>
          </a:prstGeom>
          <a:noFill/>
        </p:spPr>
        <p:txBody>
          <a:bodyPr wrap="square" lIns="0" tIns="0" rIns="0" bIns="0">
            <a:spAutoFit/>
          </a:bodyPr>
          <a:lstStyle/>
          <a:p>
            <a:pPr algn="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文化与艺术融合</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0" name="文本框 39"/>
          <p:cNvSpPr txBox="1"/>
          <p:nvPr/>
        </p:nvSpPr>
        <p:spPr>
          <a:xfrm>
            <a:off x="1144530" y="5142941"/>
            <a:ext cx="2733112" cy="23939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gn="r">
              <a:lnSpc>
                <a:spcPct val="130000"/>
              </a:lnSpc>
              <a:spcAft>
                <a:spcPts val="600"/>
              </a:spcAft>
              <a:defRPr/>
            </a:pPr>
            <a:r>
              <a:rPr lang="zh-CN" altLang="en-US" dirty="0">
                <a:cs typeface="+mn-ea"/>
                <a:sym typeface="思源黑体 CN Normal" panose="020B0400000000000000" pitchFamily="34" charset="-122"/>
              </a:rPr>
              <a:t>通过香氛展现个人品味，丰富文化生活。</a:t>
            </a:r>
            <a:endParaRPr lang="zh-CN" altLang="en-US" dirty="0">
              <a:cs typeface="+mn-ea"/>
              <a:sym typeface="思源黑体 CN Normal" panose="020B0400000000000000" pitchFamily="34" charset="-122"/>
            </a:endParaRPr>
          </a:p>
        </p:txBody>
      </p:sp>
      <p:sp>
        <p:nvSpPr>
          <p:cNvPr id="41" name="矩形 40"/>
          <p:cNvSpPr/>
          <p:nvPr/>
        </p:nvSpPr>
        <p:spPr>
          <a:xfrm>
            <a:off x="8289253" y="1409389"/>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42" name="文本框 41"/>
          <p:cNvSpPr txBox="1"/>
          <p:nvPr/>
        </p:nvSpPr>
        <p:spPr>
          <a:xfrm>
            <a:off x="8432512" y="1524867"/>
            <a:ext cx="1985494" cy="245745"/>
          </a:xfrm>
          <a:prstGeom prst="rect">
            <a:avLst/>
          </a:prstGeom>
          <a:noFill/>
        </p:spPr>
        <p:txBody>
          <a:bodyPr wrap="square" lIns="0" tIns="0" rIns="0" bIns="0">
            <a:spAutoFit/>
          </a:bodyPr>
          <a:lstStyle/>
          <a:p>
            <a:pP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健康与福祉</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3" name="文本框 42"/>
          <p:cNvSpPr txBox="1"/>
          <p:nvPr/>
        </p:nvSpPr>
        <p:spPr>
          <a:xfrm>
            <a:off x="8432512" y="1801684"/>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nSpc>
                <a:spcPct val="130000"/>
              </a:lnSpc>
              <a:spcAft>
                <a:spcPts val="600"/>
              </a:spcAft>
              <a:defRPr/>
            </a:pPr>
            <a:r>
              <a:rPr lang="zh-CN" altLang="en-US" dirty="0">
                <a:cs typeface="+mn-ea"/>
                <a:sym typeface="思源黑体 CN Normal" panose="020B0400000000000000" pitchFamily="34" charset="-122"/>
              </a:rPr>
              <a:t>智能调节改善压力与睡眠，以香气促进身心健康</a:t>
            </a:r>
            <a:endParaRPr lang="zh-CN" altLang="en-US" dirty="0">
              <a:cs typeface="+mn-ea"/>
              <a:sym typeface="思源黑体 CN Normal" panose="020B0400000000000000" pitchFamily="34" charset="-122"/>
            </a:endParaRPr>
          </a:p>
        </p:txBody>
      </p:sp>
      <p:sp>
        <p:nvSpPr>
          <p:cNvPr id="44" name="矩形 43"/>
          <p:cNvSpPr/>
          <p:nvPr/>
        </p:nvSpPr>
        <p:spPr>
          <a:xfrm>
            <a:off x="8719162" y="2991932"/>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45" name="文本框 44"/>
          <p:cNvSpPr txBox="1"/>
          <p:nvPr/>
        </p:nvSpPr>
        <p:spPr>
          <a:xfrm>
            <a:off x="8862421" y="3107410"/>
            <a:ext cx="1300356" cy="245745"/>
          </a:xfrm>
          <a:prstGeom prst="rect">
            <a:avLst/>
          </a:prstGeom>
          <a:noFill/>
        </p:spPr>
        <p:txBody>
          <a:bodyPr wrap="square" lIns="0" tIns="0" rIns="0" bIns="0">
            <a:spAutoFit/>
          </a:bodyPr>
          <a:lstStyle/>
          <a:p>
            <a:pP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创新驱动</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6" name="文本框 45"/>
          <p:cNvSpPr txBox="1"/>
          <p:nvPr/>
        </p:nvSpPr>
        <p:spPr>
          <a:xfrm>
            <a:off x="8862421" y="3384227"/>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nSpc>
                <a:spcPct val="130000"/>
              </a:lnSpc>
              <a:spcAft>
                <a:spcPts val="600"/>
              </a:spcAft>
              <a:defRPr/>
            </a:pPr>
            <a:r>
              <a:rPr lang="zh-CN" altLang="en-US" dirty="0">
                <a:cs typeface="+mn-ea"/>
                <a:sym typeface="思源黑体 CN Normal" panose="020B0400000000000000" pitchFamily="34" charset="-122"/>
              </a:rPr>
              <a:t>跨领域技术进步，融合硬件、软件及新材料的创新设计。</a:t>
            </a:r>
            <a:endParaRPr lang="zh-CN" altLang="en-US" dirty="0">
              <a:cs typeface="+mn-ea"/>
              <a:sym typeface="思源黑体 CN Normal" panose="020B0400000000000000" pitchFamily="34" charset="-122"/>
            </a:endParaRPr>
          </a:p>
        </p:txBody>
      </p:sp>
      <p:sp>
        <p:nvSpPr>
          <p:cNvPr id="47" name="矩形 46"/>
          <p:cNvSpPr/>
          <p:nvPr/>
        </p:nvSpPr>
        <p:spPr>
          <a:xfrm>
            <a:off x="8214812" y="4798763"/>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48" name="文本框 47"/>
          <p:cNvSpPr txBox="1"/>
          <p:nvPr/>
        </p:nvSpPr>
        <p:spPr>
          <a:xfrm>
            <a:off x="8358071" y="4914241"/>
            <a:ext cx="1300356" cy="245745"/>
          </a:xfrm>
          <a:prstGeom prst="rect">
            <a:avLst/>
          </a:prstGeom>
          <a:noFill/>
        </p:spPr>
        <p:txBody>
          <a:bodyPr wrap="square" lIns="0" tIns="0" rIns="0" bIns="0">
            <a:spAutoFit/>
          </a:bodyPr>
          <a:lstStyle/>
          <a:p>
            <a:pP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社交互动</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9" name="文本框 48"/>
          <p:cNvSpPr txBox="1"/>
          <p:nvPr/>
        </p:nvSpPr>
        <p:spPr>
          <a:xfrm>
            <a:off x="8358071" y="5191058"/>
            <a:ext cx="2733112" cy="23939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nSpc>
                <a:spcPct val="130000"/>
              </a:lnSpc>
              <a:spcAft>
                <a:spcPts val="600"/>
              </a:spcAft>
              <a:defRPr/>
            </a:pPr>
            <a:r>
              <a:rPr lang="zh-CN" altLang="en-US" dirty="0">
                <a:cs typeface="+mn-ea"/>
                <a:sym typeface="思源黑体 CN Normal" panose="020B0400000000000000" pitchFamily="34" charset="-122"/>
              </a:rPr>
              <a:t>分享香氛喜好，开启新的社交交流方式。</a:t>
            </a:r>
            <a:endParaRPr lang="zh-CN" altLang="en-US" dirty="0">
              <a:cs typeface="+mn-ea"/>
              <a:sym typeface="思源黑体 CN Normal" panose="020B0400000000000000" pitchFamily="34" charset="-122"/>
            </a:endParaRPr>
          </a:p>
        </p:txBody>
      </p:sp>
      <p:sp>
        <p:nvSpPr>
          <p:cNvPr id="3" name="椭圆 2"/>
          <p:cNvSpPr/>
          <p:nvPr/>
        </p:nvSpPr>
        <p:spPr>
          <a:xfrm>
            <a:off x="4573746" y="2052106"/>
            <a:ext cx="3044508" cy="3044508"/>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endParaRPr>
          </a:p>
        </p:txBody>
      </p:sp>
      <p:sp>
        <p:nvSpPr>
          <p:cNvPr id="56" name="椭圆 55"/>
          <p:cNvSpPr/>
          <p:nvPr/>
        </p:nvSpPr>
        <p:spPr>
          <a:xfrm>
            <a:off x="4710861" y="2189221"/>
            <a:ext cx="2770279" cy="2770279"/>
          </a:xfrm>
          <a:prstGeom prst="ellipse">
            <a:avLst/>
          </a:prstGeom>
          <a:noFill/>
          <a:ln w="28575">
            <a:solidFill>
              <a:schemeClr val="bg1"/>
            </a:solidFill>
            <a:prstDash val="sysDot"/>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endParaRPr>
          </a:p>
        </p:txBody>
      </p:sp>
      <p:sp>
        <p:nvSpPr>
          <p:cNvPr id="57" name="椭圆 56"/>
          <p:cNvSpPr/>
          <p:nvPr/>
        </p:nvSpPr>
        <p:spPr>
          <a:xfrm>
            <a:off x="4012016" y="1509266"/>
            <a:ext cx="4167968" cy="4167968"/>
          </a:xfrm>
          <a:prstGeom prst="ellipse">
            <a:avLst/>
          </a:prstGeom>
          <a:solidFill>
            <a:schemeClr val="bg1"/>
          </a:solidFill>
          <a:ln w="6350" cap="flat" cmpd="sng" algn="ctr">
            <a:gradFill flip="none" rotWithShape="1">
              <a:gsLst>
                <a:gs pos="75000">
                  <a:srgbClr val="115BD7">
                    <a:alpha val="0"/>
                  </a:srgbClr>
                </a:gs>
                <a:gs pos="20000">
                  <a:srgbClr val="115BD7">
                    <a:alpha val="0"/>
                  </a:srgbClr>
                </a:gs>
                <a:gs pos="0">
                  <a:srgbClr val="115BD7">
                    <a:alpha val="34000"/>
                  </a:srgbClr>
                </a:gs>
                <a:gs pos="100000">
                  <a:srgbClr val="115BD7">
                    <a:alpha val="34000"/>
                  </a:srgbClr>
                </a:gs>
              </a:gsLst>
              <a:lin ang="0" scaled="1"/>
              <a:tileRect/>
            </a:gradFill>
            <a:prstDash val="solid"/>
            <a:miter lim="800000"/>
          </a:ln>
          <a:effectLst/>
        </p:spPr>
        <p:txBody>
          <a:bodyPr rtlCol="0" anchor="ctr"/>
          <a:lstStyle/>
          <a:p>
            <a:pPr algn="ctr">
              <a:defRPr/>
            </a:pPr>
            <a:endParaRPr lang="zh-CN" altLang="en-US" kern="0">
              <a:solidFill>
                <a:srgbClr val="F2F2F2"/>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pic>
        <p:nvPicPr>
          <p:cNvPr id="4" name="图片 11" descr="_cgi-bin_mmwebwx-bin_webwxgetmsgimg__&amp;MsgID=5649641980210205176&amp;skey=@crypt_d83597cf_9af709f16998885de76c699fde4950af&amp;mmweb_appid=wx_webfilehelper"/>
          <p:cNvPicPr>
            <a:picLocks noChangeAspect="1"/>
          </p:cNvPicPr>
          <p:nvPr/>
        </p:nvPicPr>
        <p:blipFill>
          <a:blip r:embed="rId2">
            <a:clrChange>
              <a:clrFrom>
                <a:srgbClr val="FEFEFE">
                  <a:alpha val="100000"/>
                </a:srgbClr>
              </a:clrFrom>
              <a:clrTo>
                <a:srgbClr val="FEFEFE">
                  <a:alpha val="100000"/>
                  <a:alpha val="0"/>
                </a:srgbClr>
              </a:clrTo>
            </a:clrChange>
          </a:blip>
          <a:srcRect l="30670" t="20036" r="21788" b="30502"/>
          <a:stretch>
            <a:fillRect/>
          </a:stretch>
        </p:blipFill>
        <p:spPr>
          <a:xfrm>
            <a:off x="4396105" y="1570990"/>
            <a:ext cx="3401060" cy="352615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9110"/>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产品使用指南</a:t>
              </a:r>
              <a:endParaRPr lang="zh-CN" altLang="en-US" sz="28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1.1</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2" name="组合 1"/>
          <p:cNvGrpSpPr/>
          <p:nvPr/>
        </p:nvGrpSpPr>
        <p:grpSpPr>
          <a:xfrm>
            <a:off x="784860" y="1640840"/>
            <a:ext cx="10789272" cy="4498340"/>
            <a:chOff x="1222" y="2062"/>
            <a:chExt cx="12350" cy="5149"/>
          </a:xfrm>
        </p:grpSpPr>
        <p:grpSp>
          <p:nvGrpSpPr>
            <p:cNvPr id="4" name="í$ḷiďê"/>
            <p:cNvGrpSpPr/>
            <p:nvPr/>
          </p:nvGrpSpPr>
          <p:grpSpPr>
            <a:xfrm flipV="1">
              <a:off x="1222" y="2062"/>
              <a:ext cx="5559" cy="5074"/>
              <a:chOff x="827001" y="1265389"/>
              <a:chExt cx="5015000" cy="4577275"/>
            </a:xfrm>
          </p:grpSpPr>
          <p:sp>
            <p:nvSpPr>
              <p:cNvPr id="23" name="ïṥ1îḋê"/>
              <p:cNvSpPr/>
              <p:nvPr>
                <p:custDataLst>
                  <p:tags r:id="rId4"/>
                </p:custDataLst>
              </p:nvPr>
            </p:nvSpPr>
            <p:spPr>
              <a:xfrm>
                <a:off x="2833001" y="1265389"/>
                <a:ext cx="1003000" cy="864655"/>
              </a:xfrm>
              <a:custGeom>
                <a:avLst/>
                <a:gdLst>
                  <a:gd name="connsiteX0" fmla="*/ 501500 w 1003000"/>
                  <a:gd name="connsiteY0" fmla="*/ 0 h 864655"/>
                  <a:gd name="connsiteX1" fmla="*/ 1003000 w 1003000"/>
                  <a:gd name="connsiteY1" fmla="*/ 864655 h 864655"/>
                  <a:gd name="connsiteX2" fmla="*/ 0 w 1003000"/>
                  <a:gd name="connsiteY2" fmla="*/ 864655 h 864655"/>
                </a:gdLst>
                <a:ahLst/>
                <a:cxnLst>
                  <a:cxn ang="0">
                    <a:pos x="connsiteX0" y="connsiteY0"/>
                  </a:cxn>
                  <a:cxn ang="0">
                    <a:pos x="connsiteX1" y="connsiteY1"/>
                  </a:cxn>
                  <a:cxn ang="0">
                    <a:pos x="connsiteX2" y="connsiteY2"/>
                  </a:cxn>
                </a:cxnLst>
                <a:rect l="l" t="t" r="r" b="b"/>
                <a:pathLst>
                  <a:path w="1003000" h="864655">
                    <a:moveTo>
                      <a:pt x="501500" y="0"/>
                    </a:moveTo>
                    <a:lnTo>
                      <a:pt x="1003000" y="864655"/>
                    </a:lnTo>
                    <a:lnTo>
                      <a:pt x="0" y="864655"/>
                    </a:lnTo>
                    <a:close/>
                  </a:path>
                </a:pathLst>
              </a:custGeom>
              <a:solidFill>
                <a:srgbClr val="5985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000">
                  <a:latin typeface="思源黑体 CN Light" panose="020B0300000000000000" pitchFamily="34" charset="-122"/>
                  <a:ea typeface="思源黑体 CN Light" panose="020B0300000000000000" pitchFamily="34" charset="-122"/>
                  <a:cs typeface="+mn-ea"/>
                  <a:sym typeface="+mn-lt"/>
                </a:endParaRPr>
              </a:p>
            </p:txBody>
          </p:sp>
          <p:sp>
            <p:nvSpPr>
              <p:cNvPr id="24" name="îṡľïḍè"/>
              <p:cNvSpPr/>
              <p:nvPr>
                <p:custDataLst>
                  <p:tags r:id="rId5"/>
                </p:custDataLst>
              </p:nvPr>
            </p:nvSpPr>
            <p:spPr>
              <a:xfrm>
                <a:off x="2331501" y="2193544"/>
                <a:ext cx="2006000" cy="864655"/>
              </a:xfrm>
              <a:custGeom>
                <a:avLst/>
                <a:gdLst>
                  <a:gd name="connsiteX0" fmla="*/ 501500 w 2006000"/>
                  <a:gd name="connsiteY0" fmla="*/ 0 h 864655"/>
                  <a:gd name="connsiteX1" fmla="*/ 1504500 w 2006000"/>
                  <a:gd name="connsiteY1" fmla="*/ 0 h 864655"/>
                  <a:gd name="connsiteX2" fmla="*/ 2006000 w 2006000"/>
                  <a:gd name="connsiteY2" fmla="*/ 864655 h 864655"/>
                  <a:gd name="connsiteX3" fmla="*/ 0 w 2006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2006000" h="864655">
                    <a:moveTo>
                      <a:pt x="501500" y="0"/>
                    </a:moveTo>
                    <a:lnTo>
                      <a:pt x="1504500" y="0"/>
                    </a:lnTo>
                    <a:lnTo>
                      <a:pt x="2006000" y="864655"/>
                    </a:lnTo>
                    <a:lnTo>
                      <a:pt x="0" y="864655"/>
                    </a:lnTo>
                    <a:close/>
                  </a:path>
                </a:pathLst>
              </a:custGeom>
              <a:solidFill>
                <a:srgbClr val="5985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5" name="iśḻîďê"/>
              <p:cNvSpPr/>
              <p:nvPr>
                <p:custDataLst>
                  <p:tags r:id="rId6"/>
                </p:custDataLst>
              </p:nvPr>
            </p:nvSpPr>
            <p:spPr>
              <a:xfrm>
                <a:off x="1830001" y="3121699"/>
                <a:ext cx="3009000" cy="864655"/>
              </a:xfrm>
              <a:custGeom>
                <a:avLst/>
                <a:gdLst>
                  <a:gd name="connsiteX0" fmla="*/ 501500 w 3009000"/>
                  <a:gd name="connsiteY0" fmla="*/ 0 h 864655"/>
                  <a:gd name="connsiteX1" fmla="*/ 2507500 w 3009000"/>
                  <a:gd name="connsiteY1" fmla="*/ 0 h 864655"/>
                  <a:gd name="connsiteX2" fmla="*/ 3009000 w 3009000"/>
                  <a:gd name="connsiteY2" fmla="*/ 864655 h 864655"/>
                  <a:gd name="connsiteX3" fmla="*/ 0 w 3009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3009000" h="864655">
                    <a:moveTo>
                      <a:pt x="501500" y="0"/>
                    </a:moveTo>
                    <a:lnTo>
                      <a:pt x="2507500" y="0"/>
                    </a:lnTo>
                    <a:lnTo>
                      <a:pt x="3009000" y="864655"/>
                    </a:lnTo>
                    <a:lnTo>
                      <a:pt x="0" y="864655"/>
                    </a:lnTo>
                    <a:close/>
                  </a:path>
                </a:pathLst>
              </a:custGeom>
              <a:solidFill>
                <a:srgbClr val="5985FF">
                  <a:alpha val="8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6" name="išľiḋé"/>
              <p:cNvSpPr/>
              <p:nvPr>
                <p:custDataLst>
                  <p:tags r:id="rId7"/>
                </p:custDataLst>
              </p:nvPr>
            </p:nvSpPr>
            <p:spPr>
              <a:xfrm>
                <a:off x="1328501" y="4049854"/>
                <a:ext cx="4012000" cy="864655"/>
              </a:xfrm>
              <a:custGeom>
                <a:avLst/>
                <a:gdLst>
                  <a:gd name="connsiteX0" fmla="*/ 501500 w 4012000"/>
                  <a:gd name="connsiteY0" fmla="*/ 0 h 864655"/>
                  <a:gd name="connsiteX1" fmla="*/ 3510500 w 4012000"/>
                  <a:gd name="connsiteY1" fmla="*/ 0 h 864655"/>
                  <a:gd name="connsiteX2" fmla="*/ 4012000 w 4012000"/>
                  <a:gd name="connsiteY2" fmla="*/ 864655 h 864655"/>
                  <a:gd name="connsiteX3" fmla="*/ 0 w 4012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4012000" h="864655">
                    <a:moveTo>
                      <a:pt x="501500" y="0"/>
                    </a:moveTo>
                    <a:lnTo>
                      <a:pt x="3510500" y="0"/>
                    </a:lnTo>
                    <a:lnTo>
                      <a:pt x="4012000" y="864655"/>
                    </a:lnTo>
                    <a:lnTo>
                      <a:pt x="0" y="864655"/>
                    </a:lnTo>
                    <a:close/>
                  </a:path>
                </a:pathLst>
              </a:custGeom>
              <a:solidFill>
                <a:srgbClr val="5985FF">
                  <a:alpha val="6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7" name="íśḷïḓê"/>
              <p:cNvSpPr/>
              <p:nvPr>
                <p:custDataLst>
                  <p:tags r:id="rId8"/>
                </p:custDataLst>
              </p:nvPr>
            </p:nvSpPr>
            <p:spPr>
              <a:xfrm>
                <a:off x="827001" y="4978009"/>
                <a:ext cx="5015000" cy="864655"/>
              </a:xfrm>
              <a:custGeom>
                <a:avLst/>
                <a:gdLst>
                  <a:gd name="connsiteX0" fmla="*/ 501500 w 5015000"/>
                  <a:gd name="connsiteY0" fmla="*/ 0 h 864655"/>
                  <a:gd name="connsiteX1" fmla="*/ 4513500 w 5015000"/>
                  <a:gd name="connsiteY1" fmla="*/ 0 h 864655"/>
                  <a:gd name="connsiteX2" fmla="*/ 5015000 w 5015000"/>
                  <a:gd name="connsiteY2" fmla="*/ 864655 h 864655"/>
                  <a:gd name="connsiteX3" fmla="*/ 0 w 5015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5015000" h="864655">
                    <a:moveTo>
                      <a:pt x="501500" y="0"/>
                    </a:moveTo>
                    <a:lnTo>
                      <a:pt x="4513500" y="0"/>
                    </a:lnTo>
                    <a:lnTo>
                      <a:pt x="5015000" y="864655"/>
                    </a:lnTo>
                    <a:lnTo>
                      <a:pt x="0" y="864655"/>
                    </a:lnTo>
                    <a:close/>
                  </a:path>
                </a:pathLst>
              </a:custGeom>
              <a:solidFill>
                <a:srgbClr val="5985FF">
                  <a:alpha val="4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grpSp>
        <p:grpSp>
          <p:nvGrpSpPr>
            <p:cNvPr id="5" name="组合 4"/>
            <p:cNvGrpSpPr/>
            <p:nvPr/>
          </p:nvGrpSpPr>
          <p:grpSpPr>
            <a:xfrm>
              <a:off x="4557" y="6387"/>
              <a:ext cx="6259" cy="824"/>
              <a:chOff x="7366" y="2060"/>
              <a:chExt cx="6259" cy="825"/>
            </a:xfrm>
          </p:grpSpPr>
          <p:sp>
            <p:nvSpPr>
              <p:cNvPr id="21" name="文本框 6"/>
              <p:cNvSpPr txBox="1"/>
              <p:nvPr>
                <p:custDataLst>
                  <p:tags r:id="rId9"/>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通过APP提供反馈以优化体验，同时注意设备清洁和安全使用。</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22" name="文本框 7"/>
              <p:cNvSpPr txBox="1"/>
              <p:nvPr>
                <p:custDataLst>
                  <p:tags r:id="rId10"/>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反馈与维护</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6" name="组合 5"/>
            <p:cNvGrpSpPr/>
            <p:nvPr/>
          </p:nvGrpSpPr>
          <p:grpSpPr>
            <a:xfrm>
              <a:off x="5231" y="5309"/>
              <a:ext cx="6259" cy="824"/>
              <a:chOff x="7366" y="2060"/>
              <a:chExt cx="6259" cy="825"/>
            </a:xfrm>
          </p:grpSpPr>
          <p:sp>
            <p:nvSpPr>
              <p:cNvPr id="19" name="文本框 6"/>
              <p:cNvSpPr txBox="1"/>
              <p:nvPr>
                <p:custDataLst>
                  <p:tags r:id="rId11"/>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在APP中添加多个设备并进行统一或切换控制。</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20" name="文本框 7"/>
              <p:cNvSpPr txBox="1"/>
              <p:nvPr>
                <p:custDataLst>
                  <p:tags r:id="rId12"/>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多机管理</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8" name="组合 7"/>
            <p:cNvGrpSpPr/>
            <p:nvPr/>
          </p:nvGrpSpPr>
          <p:grpSpPr>
            <a:xfrm>
              <a:off x="6001" y="4232"/>
              <a:ext cx="6259" cy="824"/>
              <a:chOff x="7366" y="2060"/>
              <a:chExt cx="6259" cy="825"/>
            </a:xfrm>
          </p:grpSpPr>
          <p:sp>
            <p:nvSpPr>
              <p:cNvPr id="16" name="文本框 6"/>
              <p:cNvSpPr txBox="1"/>
              <p:nvPr>
                <p:custDataLst>
                  <p:tags r:id="rId13"/>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利用手动控制、定时功能和环境感知进行智能管理。</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7" name="文本框 7"/>
              <p:cNvSpPr txBox="1"/>
              <p:nvPr>
                <p:custDataLst>
                  <p:tags r:id="rId14"/>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智能操作</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9" name="组合 8"/>
            <p:cNvGrpSpPr/>
            <p:nvPr/>
          </p:nvGrpSpPr>
          <p:grpSpPr>
            <a:xfrm>
              <a:off x="6692" y="3153"/>
              <a:ext cx="6259" cy="824"/>
              <a:chOff x="7366" y="2060"/>
              <a:chExt cx="6259" cy="825"/>
            </a:xfrm>
          </p:grpSpPr>
          <p:sp>
            <p:nvSpPr>
              <p:cNvPr id="13" name="文本框 6"/>
              <p:cNvSpPr txBox="1"/>
              <p:nvPr>
                <p:custDataLst>
                  <p:tags r:id="rId15"/>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通过APP将设备与手机连接，并进行个性化设定。</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4" name="文本框 7"/>
              <p:cNvSpPr txBox="1"/>
              <p:nvPr>
                <p:custDataLst>
                  <p:tags r:id="rId16"/>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连接与设置</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10" name="组合 9"/>
            <p:cNvGrpSpPr/>
            <p:nvPr/>
          </p:nvGrpSpPr>
          <p:grpSpPr>
            <a:xfrm>
              <a:off x="7313" y="2073"/>
              <a:ext cx="6259" cy="825"/>
              <a:chOff x="7184" y="2059"/>
              <a:chExt cx="6259" cy="825"/>
            </a:xfrm>
          </p:grpSpPr>
          <p:sp>
            <p:nvSpPr>
              <p:cNvPr id="11" name="文本框 6"/>
              <p:cNvSpPr txBox="1"/>
              <p:nvPr>
                <p:custDataLst>
                  <p:tags r:id="rId17"/>
                </p:custDataLst>
              </p:nvPr>
            </p:nvSpPr>
            <p:spPr>
              <a:xfrm>
                <a:off x="7184" y="2426"/>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开启设备电源并下载APP完成注册。</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2" name="文本框 7"/>
              <p:cNvSpPr txBox="1"/>
              <p:nvPr>
                <p:custDataLst>
                  <p:tags r:id="rId18"/>
                </p:custDataLst>
              </p:nvPr>
            </p:nvSpPr>
            <p:spPr>
              <a:xfrm>
                <a:off x="7184" y="2059"/>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开机与安装</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sp>
        <p:nvSpPr>
          <p:cNvPr id="28" name="文本框 27"/>
          <p:cNvSpPr txBox="1"/>
          <p:nvPr/>
        </p:nvSpPr>
        <p:spPr>
          <a:xfrm>
            <a:off x="2188845" y="1843405"/>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产品初始化与连接</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9" name="文本框 28"/>
          <p:cNvSpPr txBox="1"/>
          <p:nvPr/>
        </p:nvSpPr>
        <p:spPr>
          <a:xfrm>
            <a:off x="2366645" y="2743200"/>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个性化设置</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0" name="文本框 29"/>
          <p:cNvSpPr txBox="1"/>
          <p:nvPr/>
        </p:nvSpPr>
        <p:spPr>
          <a:xfrm>
            <a:off x="2366645" y="3641725"/>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智能控制</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1" name="文本框 30"/>
          <p:cNvSpPr txBox="1"/>
          <p:nvPr/>
        </p:nvSpPr>
        <p:spPr>
          <a:xfrm>
            <a:off x="2188210" y="4477385"/>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a:t>
            </a:r>
            <a:r>
              <a:rPr lang="en-US" altLang="en-US" b="0" i="0">
                <a:solidFill>
                  <a:schemeClr val="tx1"/>
                </a:solidFill>
                <a:latin typeface="微软雅黑" panose="020B0503020204020204" charset="-122"/>
                <a:ea typeface="微软雅黑" panose="020B0503020204020204" charset="-122"/>
                <a:cs typeface="Arial" panose="020B0604020202020204"/>
                <a:sym typeface="Arial" panose="020B0604020202020204"/>
              </a:rPr>
              <a:t> 多设备管理</a:t>
            </a:r>
            <a:endParaRPr lang="en-US" altLang="en-US"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2" name="文本框 31"/>
          <p:cNvSpPr txBox="1"/>
          <p:nvPr/>
        </p:nvSpPr>
        <p:spPr>
          <a:xfrm>
            <a:off x="2733040" y="5373370"/>
            <a:ext cx="1316355"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a:t>
            </a:r>
            <a:r>
              <a:rPr lang="en-US" altLang="en-US" b="0" i="0">
                <a:solidFill>
                  <a:schemeClr val="tx1"/>
                </a:solidFill>
                <a:latin typeface="微软雅黑" panose="020B0503020204020204" charset="-122"/>
                <a:ea typeface="微软雅黑" panose="020B0503020204020204" charset="-122"/>
                <a:cs typeface="Arial" panose="020B0604020202020204"/>
                <a:sym typeface="Arial" panose="020B0604020202020204"/>
              </a:rPr>
              <a:t>反馈</a:t>
            </a:r>
            <a:endParaRPr lang="en-US" altLang="en-US"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8084"/>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产品系列展示</a:t>
              </a:r>
              <a:endParaRPr lang="zh-CN" altLang="en-US" sz="2800" b="1"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rgbClr val="4DA9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1.2</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31" name="组合 30"/>
          <p:cNvGrpSpPr/>
          <p:nvPr/>
        </p:nvGrpSpPr>
        <p:grpSpPr>
          <a:xfrm>
            <a:off x="833570" y="2444900"/>
            <a:ext cx="2830484" cy="4647152"/>
            <a:chOff x="885908" y="1477327"/>
            <a:chExt cx="2830484" cy="4647152"/>
          </a:xfrm>
        </p:grpSpPr>
        <p:sp>
          <p:nvSpPr>
            <p:cNvPr id="30" name="圆角矩形 3"/>
            <p:cNvSpPr/>
            <p:nvPr>
              <p:custDataLst>
                <p:tags r:id="rId4"/>
              </p:custDataLst>
            </p:nvPr>
          </p:nvSpPr>
          <p:spPr>
            <a:xfrm>
              <a:off x="920079" y="2477674"/>
              <a:ext cx="2796313" cy="3646805"/>
            </a:xfrm>
            <a:prstGeom prst="roundRect">
              <a:avLst>
                <a:gd name="adj" fmla="val 5241"/>
              </a:avLst>
            </a:prstGeom>
            <a:solidFill>
              <a:schemeClr val="bg1"/>
            </a:solidFill>
            <a:ln w="12700">
              <a:noFill/>
            </a:ln>
            <a:effectLst>
              <a:outerShdw blurRad="292100" dist="1143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cs typeface="+mn-ea"/>
                <a:sym typeface="+mn-lt"/>
              </a:endParaRPr>
            </a:p>
          </p:txBody>
        </p:sp>
        <p:grpSp>
          <p:nvGrpSpPr>
            <p:cNvPr id="8" name="组合 7"/>
            <p:cNvGrpSpPr/>
            <p:nvPr/>
          </p:nvGrpSpPr>
          <p:grpSpPr>
            <a:xfrm rot="0">
              <a:off x="885908" y="1477327"/>
              <a:ext cx="2534285" cy="4153260"/>
              <a:chOff x="936847" y="1580323"/>
              <a:chExt cx="2534285" cy="4153260"/>
            </a:xfrm>
          </p:grpSpPr>
          <p:sp>
            <p:nvSpPr>
              <p:cNvPr id="6" name="椭圆 5"/>
              <p:cNvSpPr/>
              <p:nvPr/>
            </p:nvSpPr>
            <p:spPr>
              <a:xfrm>
                <a:off x="936847" y="1580323"/>
                <a:ext cx="2369820" cy="2038985"/>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5" name="组合 4"/>
              <p:cNvGrpSpPr/>
              <p:nvPr/>
            </p:nvGrpSpPr>
            <p:grpSpPr>
              <a:xfrm>
                <a:off x="1067022" y="3263324"/>
                <a:ext cx="2404110" cy="2470259"/>
                <a:chOff x="939449" y="3660366"/>
                <a:chExt cx="2404110" cy="2470259"/>
              </a:xfrm>
            </p:grpSpPr>
            <p:sp>
              <p:nvSpPr>
                <p:cNvPr id="2" name="Rectangle 30"/>
                <p:cNvSpPr/>
                <p:nvPr>
                  <p:custDataLst>
                    <p:tags r:id="rId5"/>
                  </p:custDataLst>
                </p:nvPr>
              </p:nvSpPr>
              <p:spPr>
                <a:xfrm>
                  <a:off x="1140109" y="3660366"/>
                  <a:ext cx="2203450" cy="553576"/>
                </a:xfrm>
                <a:prstGeom prst="roundRect">
                  <a:avLst>
                    <a:gd name="adj" fmla="val 50000"/>
                  </a:avLst>
                </a:prstGeom>
                <a:solidFill>
                  <a:schemeClr val="accent1"/>
                </a:solidFill>
              </p:spPr>
              <p:txBody>
                <a:bodyPr wrap="square">
                  <a:spAutoFit/>
                </a:bodyPr>
                <a:lstStyle/>
                <a:p>
                  <a:pPr algn="ctr">
                    <a:lnSpc>
                      <a:spcPct val="100000"/>
                    </a:lnSpc>
                  </a:pPr>
                  <a:r>
                    <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精密电路板设计</a:t>
                  </a:r>
                  <a:endPar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4" name="Rectangle 29"/>
                <p:cNvSpPr/>
                <p:nvPr>
                  <p:custDataLst>
                    <p:tags r:id="rId6"/>
                  </p:custDataLst>
                </p:nvPr>
              </p:nvSpPr>
              <p:spPr>
                <a:xfrm>
                  <a:off x="939449" y="4472531"/>
                  <a:ext cx="2404110" cy="1658094"/>
                </a:xfrm>
                <a:prstGeom prst="rect">
                  <a:avLst/>
                </a:prstGeom>
              </p:spPr>
              <p:txBody>
                <a:bodyPr wrap="square">
                  <a:spAutoFit/>
                </a:bodyPr>
                <a:lstStyle/>
                <a:p>
                  <a:pPr algn="ctr">
                    <a:lnSpc>
                      <a:spcPct val="130000"/>
                    </a:lnSpc>
                  </a:pPr>
                  <a:r>
                    <a:rPr lang="zh-CN" altLang="en-US" dirty="0">
                      <a:latin typeface="思源黑体 CN Light" panose="020B0300000000000000" pitchFamily="34" charset="-122"/>
                      <a:ea typeface="思源黑体 CN Light" panose="020B0300000000000000" pitchFamily="34" charset="-122"/>
                      <a:sym typeface="+mn-ea"/>
                    </a:rPr>
                    <a:t>个性化香氛控制设备的详细PCB布线图，显示了电子元件和线路的精确布局。</a:t>
                  </a:r>
                  <a:endParaRPr lang="zh-CN" altLang="en-US" dirty="0">
                    <a:latin typeface="思源黑体 CN Light" panose="020B0300000000000000" pitchFamily="34" charset="-122"/>
                    <a:ea typeface="思源黑体 CN Light" panose="020B0300000000000000" pitchFamily="34" charset="-122"/>
                    <a:sym typeface="+mn-ea"/>
                  </a:endParaRPr>
                </a:p>
                <a:p>
                  <a:pPr algn="ctr">
                    <a:lnSpc>
                      <a:spcPct val="130000"/>
                    </a:lnSpc>
                  </a:pPr>
                  <a:endParaRPr lang="zh-CN" altLang="en-US" dirty="0">
                    <a:solidFill>
                      <a:schemeClr val="tx1">
                        <a:lumMod val="85000"/>
                        <a:lumOff val="15000"/>
                      </a:schemeClr>
                    </a:solidFill>
                    <a:latin typeface="思源黑体 CN Light" panose="020B0300000000000000" pitchFamily="34" charset="-122"/>
                    <a:ea typeface="思源黑体 CN Light" panose="020B0300000000000000" pitchFamily="34" charset="-122"/>
                    <a:cs typeface="+mn-ea"/>
                    <a:sym typeface="+mn-ea"/>
                  </a:endParaRPr>
                </a:p>
              </p:txBody>
            </p:sp>
          </p:grpSp>
        </p:grpSp>
      </p:grpSp>
      <p:grpSp>
        <p:nvGrpSpPr>
          <p:cNvPr id="32" name="组合 31"/>
          <p:cNvGrpSpPr/>
          <p:nvPr/>
        </p:nvGrpSpPr>
        <p:grpSpPr>
          <a:xfrm>
            <a:off x="4697845" y="1158901"/>
            <a:ext cx="2796313" cy="4954492"/>
            <a:chOff x="885789" y="1477327"/>
            <a:chExt cx="2796313" cy="4954492"/>
          </a:xfrm>
        </p:grpSpPr>
        <p:sp>
          <p:nvSpPr>
            <p:cNvPr id="33" name="圆角矩形 3"/>
            <p:cNvSpPr/>
            <p:nvPr>
              <p:custDataLst>
                <p:tags r:id="rId7"/>
              </p:custDataLst>
            </p:nvPr>
          </p:nvSpPr>
          <p:spPr>
            <a:xfrm>
              <a:off x="885789" y="2785014"/>
              <a:ext cx="2796313" cy="3646805"/>
            </a:xfrm>
            <a:prstGeom prst="roundRect">
              <a:avLst>
                <a:gd name="adj" fmla="val 5241"/>
              </a:avLst>
            </a:prstGeom>
            <a:solidFill>
              <a:schemeClr val="bg1"/>
            </a:solidFill>
            <a:ln w="12700">
              <a:noFill/>
            </a:ln>
            <a:effectLst>
              <a:outerShdw blurRad="292100" dist="1143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cs typeface="+mn-ea"/>
                <a:sym typeface="+mn-lt"/>
              </a:endParaRPr>
            </a:p>
          </p:txBody>
        </p:sp>
        <p:grpSp>
          <p:nvGrpSpPr>
            <p:cNvPr id="35" name="组合 34"/>
            <p:cNvGrpSpPr/>
            <p:nvPr/>
          </p:nvGrpSpPr>
          <p:grpSpPr>
            <a:xfrm rot="0">
              <a:off x="1217041" y="1477327"/>
              <a:ext cx="2038861" cy="4660733"/>
              <a:chOff x="1267980" y="1580323"/>
              <a:chExt cx="2038861" cy="4660733"/>
            </a:xfrm>
          </p:grpSpPr>
          <p:sp>
            <p:nvSpPr>
              <p:cNvPr id="37" name="椭圆 36"/>
              <p:cNvSpPr/>
              <p:nvPr/>
            </p:nvSpPr>
            <p:spPr>
              <a:xfrm>
                <a:off x="1267980" y="1580323"/>
                <a:ext cx="2038861" cy="20388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38" name="组合 37"/>
              <p:cNvGrpSpPr/>
              <p:nvPr/>
            </p:nvGrpSpPr>
            <p:grpSpPr>
              <a:xfrm>
                <a:off x="1315942" y="3702109"/>
                <a:ext cx="1943909" cy="2538947"/>
                <a:chOff x="1188369" y="4099151"/>
                <a:chExt cx="1943909" cy="2538947"/>
              </a:xfrm>
            </p:grpSpPr>
            <p:sp>
              <p:nvSpPr>
                <p:cNvPr id="39" name="Rectangle 30"/>
                <p:cNvSpPr/>
                <p:nvPr>
                  <p:custDataLst>
                    <p:tags r:id="rId8"/>
                  </p:custDataLst>
                </p:nvPr>
              </p:nvSpPr>
              <p:spPr>
                <a:xfrm>
                  <a:off x="1382882" y="4099151"/>
                  <a:ext cx="1648861" cy="520850"/>
                </a:xfrm>
                <a:prstGeom prst="roundRect">
                  <a:avLst>
                    <a:gd name="adj" fmla="val 50000"/>
                  </a:avLst>
                </a:prstGeom>
                <a:solidFill>
                  <a:schemeClr val="accent1"/>
                </a:solidFill>
              </p:spPr>
              <p:txBody>
                <a:bodyPr wrap="square">
                  <a:spAutoFit/>
                </a:bodyPr>
                <a:lstStyle/>
                <a:p>
                  <a:pPr algn="ctr">
                    <a:lnSpc>
                      <a:spcPct val="100000"/>
                    </a:lnSpc>
                  </a:pPr>
                  <a:r>
                    <a:rPr lang="en-US" altLang="zh-CN" b="1"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EDA</a:t>
                  </a:r>
                  <a:r>
                    <a:rPr lang="zh-CN" altLang="en-US" b="1"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原理图</a:t>
                  </a:r>
                  <a:endParaRPr lang="zh-CN" altLang="en-US" b="1"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40" name="Rectangle 29"/>
                <p:cNvSpPr/>
                <p:nvPr>
                  <p:custDataLst>
                    <p:tags r:id="rId9"/>
                  </p:custDataLst>
                </p:nvPr>
              </p:nvSpPr>
              <p:spPr>
                <a:xfrm>
                  <a:off x="1188369" y="4946458"/>
                  <a:ext cx="1943909" cy="1691640"/>
                </a:xfrm>
                <a:prstGeom prst="rect">
                  <a:avLst/>
                </a:prstGeom>
              </p:spPr>
              <p:txBody>
                <a:bodyPr wrap="square">
                  <a:spAutoFit/>
                </a:bodyPr>
                <a:lstStyle/>
                <a:p>
                  <a:pPr algn="ctr">
                    <a:lnSpc>
                      <a:spcPct val="130000"/>
                    </a:lnSpc>
                  </a:pPr>
                  <a:r>
                    <a:rPr lang="zh-CN" altLang="en-US" sz="2000" dirty="0">
                      <a:latin typeface="思源黑体 CN Light" panose="020B0300000000000000" pitchFamily="34" charset="-122"/>
                      <a:ea typeface="思源黑体 CN Light" panose="020B0300000000000000" pitchFamily="34" charset="-122"/>
                      <a:sym typeface="+mn-ea"/>
                    </a:rPr>
                    <a:t>使用嘉立创</a:t>
                  </a:r>
                  <a:r>
                    <a:rPr lang="en-US" altLang="zh-CN" sz="2000" dirty="0">
                      <a:latin typeface="思源黑体 CN Light" panose="020B0300000000000000" pitchFamily="34" charset="-122"/>
                      <a:ea typeface="思源黑体 CN Light" panose="020B0300000000000000" pitchFamily="34" charset="-122"/>
                      <a:sym typeface="+mn-ea"/>
                    </a:rPr>
                    <a:t>EDA</a:t>
                  </a:r>
                  <a:r>
                    <a:rPr lang="zh-CN" altLang="en-US" sz="2000" dirty="0">
                      <a:latin typeface="思源黑体 CN Light" panose="020B0300000000000000" pitchFamily="34" charset="-122"/>
                      <a:ea typeface="思源黑体 CN Light" panose="020B0300000000000000" pitchFamily="34" charset="-122"/>
                      <a:sym typeface="+mn-ea"/>
                    </a:rPr>
                    <a:t>软件绘制的设备电路的详细原理图</a:t>
                  </a:r>
                  <a:endParaRPr lang="zh-CN" altLang="en-US" sz="2000" dirty="0">
                    <a:latin typeface="思源黑体 CN Light" panose="020B0300000000000000" pitchFamily="34" charset="-122"/>
                    <a:ea typeface="思源黑体 CN Light" panose="020B0300000000000000" pitchFamily="34" charset="-122"/>
                    <a:sym typeface="+mn-ea"/>
                  </a:endParaRPr>
                </a:p>
              </p:txBody>
            </p:sp>
          </p:grpSp>
        </p:grpSp>
      </p:grpSp>
      <p:grpSp>
        <p:nvGrpSpPr>
          <p:cNvPr id="41" name="组合 40"/>
          <p:cNvGrpSpPr/>
          <p:nvPr/>
        </p:nvGrpSpPr>
        <p:grpSpPr>
          <a:xfrm>
            <a:off x="8413648" y="1762275"/>
            <a:ext cx="2796659" cy="4375401"/>
            <a:chOff x="885789" y="1477327"/>
            <a:chExt cx="2796659" cy="4375401"/>
          </a:xfrm>
        </p:grpSpPr>
        <p:sp>
          <p:nvSpPr>
            <p:cNvPr id="42" name="圆角矩形 3"/>
            <p:cNvSpPr/>
            <p:nvPr>
              <p:custDataLst>
                <p:tags r:id="rId10"/>
              </p:custDataLst>
            </p:nvPr>
          </p:nvSpPr>
          <p:spPr>
            <a:xfrm>
              <a:off x="885789" y="2181129"/>
              <a:ext cx="2796313" cy="3646805"/>
            </a:xfrm>
            <a:prstGeom prst="roundRect">
              <a:avLst>
                <a:gd name="adj" fmla="val 5241"/>
              </a:avLst>
            </a:prstGeom>
            <a:solidFill>
              <a:schemeClr val="bg1"/>
            </a:solidFill>
            <a:ln w="12700">
              <a:noFill/>
            </a:ln>
            <a:effectLst>
              <a:outerShdw blurRad="292100" dist="1143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cs typeface="+mn-ea"/>
                <a:sym typeface="+mn-lt"/>
              </a:endParaRPr>
            </a:p>
          </p:txBody>
        </p:sp>
        <p:grpSp>
          <p:nvGrpSpPr>
            <p:cNvPr id="44" name="组合 43"/>
            <p:cNvGrpSpPr/>
            <p:nvPr/>
          </p:nvGrpSpPr>
          <p:grpSpPr>
            <a:xfrm rot="0">
              <a:off x="885908" y="1477327"/>
              <a:ext cx="2796540" cy="4375401"/>
              <a:chOff x="936847" y="1580323"/>
              <a:chExt cx="2796540" cy="4375401"/>
            </a:xfrm>
          </p:grpSpPr>
          <p:sp>
            <p:nvSpPr>
              <p:cNvPr id="46" name="椭圆 45"/>
              <p:cNvSpPr/>
              <p:nvPr/>
            </p:nvSpPr>
            <p:spPr>
              <a:xfrm>
                <a:off x="1267980" y="1580323"/>
                <a:ext cx="2038861" cy="20388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47" name="组合 46"/>
              <p:cNvGrpSpPr/>
              <p:nvPr/>
            </p:nvGrpSpPr>
            <p:grpSpPr>
              <a:xfrm>
                <a:off x="936847" y="3263324"/>
                <a:ext cx="2796540" cy="2692400"/>
                <a:chOff x="809274" y="3660366"/>
                <a:chExt cx="2796540" cy="2692400"/>
              </a:xfrm>
            </p:grpSpPr>
            <p:sp>
              <p:nvSpPr>
                <p:cNvPr id="48" name="Rectangle 30"/>
                <p:cNvSpPr/>
                <p:nvPr>
                  <p:custDataLst>
                    <p:tags r:id="rId11"/>
                  </p:custDataLst>
                </p:nvPr>
              </p:nvSpPr>
              <p:spPr>
                <a:xfrm>
                  <a:off x="809909" y="3660366"/>
                  <a:ext cx="2795270" cy="553576"/>
                </a:xfrm>
                <a:prstGeom prst="roundRect">
                  <a:avLst>
                    <a:gd name="adj" fmla="val 50000"/>
                  </a:avLst>
                </a:prstGeom>
                <a:solidFill>
                  <a:schemeClr val="accent1"/>
                </a:solidFill>
              </p:spPr>
              <p:txBody>
                <a:bodyPr wrap="square">
                  <a:spAutoFit/>
                </a:bodyPr>
                <a:lstStyle/>
                <a:p>
                  <a:pPr algn="ctr">
                    <a:lnSpc>
                      <a:spcPct val="100000"/>
                    </a:lnSpc>
                  </a:pPr>
                  <a:r>
                    <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设备功能模块图解</a:t>
                  </a:r>
                  <a:endPar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49" name="Rectangle 29"/>
                <p:cNvSpPr/>
                <p:nvPr>
                  <p:custDataLst>
                    <p:tags r:id="rId12"/>
                  </p:custDataLst>
                </p:nvPr>
              </p:nvSpPr>
              <p:spPr>
                <a:xfrm>
                  <a:off x="809274" y="4342991"/>
                  <a:ext cx="2796540" cy="2009775"/>
                </a:xfrm>
                <a:prstGeom prst="rect">
                  <a:avLst/>
                </a:prstGeom>
              </p:spPr>
              <p:txBody>
                <a:bodyPr wrap="square">
                  <a:spAutoFit/>
                </a:bodyPr>
                <a:lstStyle/>
                <a:p>
                  <a:pPr algn="ctr">
                    <a:lnSpc>
                      <a:spcPct val="130000"/>
                    </a:lnSpc>
                  </a:pPr>
                  <a:r>
                    <a:rPr lang="zh-CN" altLang="en-US" sz="2400" dirty="0">
                      <a:latin typeface="思源黑体 CN Light" panose="020B0300000000000000" pitchFamily="34" charset="-122"/>
                      <a:ea typeface="思源黑体 CN Light" panose="020B0300000000000000" pitchFamily="34" charset="-122"/>
                      <a:sym typeface="+mn-ea"/>
                    </a:rPr>
                    <a:t>描绘了构成个性化香氛控制设备的各个功能模块及其相互连接关系。</a:t>
                  </a:r>
                  <a:endParaRPr lang="zh-CN" altLang="en-US" sz="2400" dirty="0">
                    <a:latin typeface="思源黑体 CN Light" panose="020B0300000000000000" pitchFamily="34" charset="-122"/>
                    <a:ea typeface="思源黑体 CN Light" panose="020B0300000000000000" pitchFamily="34" charset="-122"/>
                    <a:sym typeface="+mn-ea"/>
                  </a:endParaRPr>
                </a:p>
              </p:txBody>
            </p:sp>
          </p:grpSp>
        </p:grpSp>
      </p:grpSp>
      <p:pic>
        <p:nvPicPr>
          <p:cNvPr id="9" name="图片 8" descr="700c549175bf0137403701bdcafe989"/>
          <p:cNvPicPr>
            <a:picLocks noChangeAspect="1"/>
          </p:cNvPicPr>
          <p:nvPr/>
        </p:nvPicPr>
        <p:blipFill>
          <a:blip r:embed="rId13">
            <a:clrChange>
              <a:clrFrom>
                <a:srgbClr val="000000">
                  <a:alpha val="100000"/>
                </a:srgbClr>
              </a:clrFrom>
              <a:clrTo>
                <a:srgbClr val="000000">
                  <a:alpha val="100000"/>
                  <a:alpha val="0"/>
                </a:srgbClr>
              </a:clrTo>
            </a:clrChange>
          </a:blip>
          <a:stretch>
            <a:fillRect/>
          </a:stretch>
        </p:blipFill>
        <p:spPr>
          <a:xfrm>
            <a:off x="-54610" y="677545"/>
            <a:ext cx="4276090" cy="3806190"/>
          </a:xfrm>
          <a:prstGeom prst="rect">
            <a:avLst/>
          </a:prstGeom>
        </p:spPr>
      </p:pic>
      <p:pic>
        <p:nvPicPr>
          <p:cNvPr id="10" name="图片 9" descr="b0163792f7ea535f2e321eb414b03a1"/>
          <p:cNvPicPr>
            <a:picLocks noChangeAspect="1"/>
          </p:cNvPicPr>
          <p:nvPr/>
        </p:nvPicPr>
        <p:blipFill>
          <a:blip r:embed="rId14"/>
          <a:srcRect l="1510" t="30892" r="-1510" b="4189"/>
          <a:stretch>
            <a:fillRect/>
          </a:stretch>
        </p:blipFill>
        <p:spPr>
          <a:xfrm>
            <a:off x="3932555" y="-219075"/>
            <a:ext cx="4104640" cy="3174365"/>
          </a:xfrm>
          <a:prstGeom prst="rect">
            <a:avLst/>
          </a:prstGeom>
        </p:spPr>
      </p:pic>
      <p:pic>
        <p:nvPicPr>
          <p:cNvPr id="11" name="图片 10" descr="5015ddac10261edb576cf296fb0d548"/>
          <p:cNvPicPr>
            <a:picLocks noChangeAspect="1"/>
          </p:cNvPicPr>
          <p:nvPr/>
        </p:nvPicPr>
        <p:blipFill>
          <a:blip r:embed="rId15"/>
          <a:stretch>
            <a:fillRect/>
          </a:stretch>
        </p:blipFill>
        <p:spPr>
          <a:xfrm>
            <a:off x="8037195" y="244475"/>
            <a:ext cx="4192905" cy="30359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2" y="-10608"/>
            <a:ext cx="2622882" cy="2026031"/>
          </a:xfrm>
          <a:custGeom>
            <a:avLst/>
            <a:gdLst>
              <a:gd name="connsiteX0" fmla="*/ 0 w 2622882"/>
              <a:gd name="connsiteY0" fmla="*/ 0 h 2026031"/>
              <a:gd name="connsiteX1" fmla="*/ 2617480 w 2622882"/>
              <a:gd name="connsiteY1" fmla="*/ 0 h 2026031"/>
              <a:gd name="connsiteX2" fmla="*/ 2622882 w 2622882"/>
              <a:gd name="connsiteY2" fmla="*/ 106994 h 2026031"/>
              <a:gd name="connsiteX3" fmla="*/ 703845 w 2622882"/>
              <a:gd name="connsiteY3" fmla="*/ 2026031 h 2026031"/>
              <a:gd name="connsiteX4" fmla="*/ 133182 w 2622882"/>
              <a:gd name="connsiteY4" fmla="*/ 1939755 h 2026031"/>
              <a:gd name="connsiteX5" fmla="*/ 0 w 2622882"/>
              <a:gd name="connsiteY5" fmla="*/ 1891010 h 2026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2882" h="2026031">
                <a:moveTo>
                  <a:pt x="0" y="0"/>
                </a:moveTo>
                <a:lnTo>
                  <a:pt x="2617480" y="0"/>
                </a:lnTo>
                <a:lnTo>
                  <a:pt x="2622882" y="106994"/>
                </a:lnTo>
                <a:cubicBezTo>
                  <a:pt x="2622882" y="1166849"/>
                  <a:pt x="1763700" y="2026031"/>
                  <a:pt x="703845" y="2026031"/>
                </a:cubicBezTo>
                <a:cubicBezTo>
                  <a:pt x="505123" y="2026031"/>
                  <a:pt x="313455" y="1995826"/>
                  <a:pt x="133182" y="1939755"/>
                </a:cubicBezTo>
                <a:lnTo>
                  <a:pt x="0" y="189101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 name="任意多边形: 形状 2"/>
          <p:cNvSpPr/>
          <p:nvPr/>
        </p:nvSpPr>
        <p:spPr>
          <a:xfrm>
            <a:off x="9410700" y="-10609"/>
            <a:ext cx="2819024" cy="2824126"/>
          </a:xfrm>
          <a:custGeom>
            <a:avLst/>
            <a:gdLst>
              <a:gd name="connsiteX0" fmla="*/ 226975 w 2819024"/>
              <a:gd name="connsiteY0" fmla="*/ 0 h 2824126"/>
              <a:gd name="connsiteX1" fmla="*/ 2819024 w 2819024"/>
              <a:gd name="connsiteY1" fmla="*/ 0 h 2824126"/>
              <a:gd name="connsiteX2" fmla="*/ 2819024 w 2819024"/>
              <a:gd name="connsiteY2" fmla="*/ 2599610 h 2824126"/>
              <a:gd name="connsiteX3" fmla="*/ 2666013 w 2819024"/>
              <a:gd name="connsiteY3" fmla="*/ 2673319 h 2824126"/>
              <a:gd name="connsiteX4" fmla="*/ 1919037 w 2819024"/>
              <a:gd name="connsiteY4" fmla="*/ 2824126 h 2824126"/>
              <a:gd name="connsiteX5" fmla="*/ 0 w 2819024"/>
              <a:gd name="connsiteY5" fmla="*/ 905089 h 2824126"/>
              <a:gd name="connsiteX6" fmla="*/ 150808 w 2819024"/>
              <a:gd name="connsiteY6" fmla="*/ 158113 h 2824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9024" h="2824126">
                <a:moveTo>
                  <a:pt x="226975" y="0"/>
                </a:moveTo>
                <a:lnTo>
                  <a:pt x="2819024" y="0"/>
                </a:lnTo>
                <a:lnTo>
                  <a:pt x="2819024" y="2599610"/>
                </a:lnTo>
                <a:lnTo>
                  <a:pt x="2666013" y="2673319"/>
                </a:lnTo>
                <a:cubicBezTo>
                  <a:pt x="2436423" y="2770427"/>
                  <a:pt x="2184001" y="2824126"/>
                  <a:pt x="1919037" y="2824126"/>
                </a:cubicBezTo>
                <a:cubicBezTo>
                  <a:pt x="859182" y="2824126"/>
                  <a:pt x="0" y="1964944"/>
                  <a:pt x="0" y="905089"/>
                </a:cubicBezTo>
                <a:cubicBezTo>
                  <a:pt x="0" y="640125"/>
                  <a:pt x="53699" y="387704"/>
                  <a:pt x="150808" y="15811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 name="矩形: 圆角 3"/>
          <p:cNvSpPr/>
          <p:nvPr/>
        </p:nvSpPr>
        <p:spPr>
          <a:xfrm>
            <a:off x="522472" y="946551"/>
            <a:ext cx="11147056" cy="4964899"/>
          </a:xfrm>
          <a:prstGeom prst="roundRect">
            <a:avLst>
              <a:gd name="adj" fmla="val 50000"/>
            </a:avLst>
          </a:prstGeom>
          <a:solidFill>
            <a:srgbClr val="FFFFFF"/>
          </a:solidFill>
          <a:ln>
            <a:noFill/>
          </a:ln>
          <a:effectLst>
            <a:outerShdw blurRad="482600" dist="38100" dir="5400000" algn="t" rotWithShape="0">
              <a:srgbClr val="5985FF">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1272896" y="1561922"/>
            <a:ext cx="3935144" cy="3734156"/>
          </a:xfrm>
          <a:prstGeom prst="rect">
            <a:avLst/>
          </a:prstGeom>
        </p:spPr>
      </p:pic>
      <p:sp>
        <p:nvSpPr>
          <p:cNvPr id="6" name="任意多边形: 形状 5"/>
          <p:cNvSpPr/>
          <p:nvPr/>
        </p:nvSpPr>
        <p:spPr>
          <a:xfrm>
            <a:off x="2" y="5416349"/>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solidFill>
            <a:srgbClr val="99B4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7" name="任意多边形: 形状 6"/>
          <p:cNvSpPr/>
          <p:nvPr/>
        </p:nvSpPr>
        <p:spPr>
          <a:xfrm flipH="1">
            <a:off x="10327364" y="5385655"/>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gradFill>
            <a:gsLst>
              <a:gs pos="0">
                <a:srgbClr val="7D9FFF">
                  <a:alpha val="41000"/>
                </a:srgbClr>
              </a:gs>
              <a:gs pos="100000">
                <a:srgbClr val="5985F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10" name="组合 9"/>
          <p:cNvGrpSpPr/>
          <p:nvPr/>
        </p:nvGrpSpPr>
        <p:grpSpPr>
          <a:xfrm>
            <a:off x="5972774" y="1977034"/>
            <a:ext cx="1688149" cy="1106805"/>
            <a:chOff x="5310665" y="1765500"/>
            <a:chExt cx="1688149" cy="1106805"/>
          </a:xfrm>
        </p:grpSpPr>
        <p:sp>
          <p:nvSpPr>
            <p:cNvPr id="11" name="文本框 10"/>
            <p:cNvSpPr txBox="1"/>
            <p:nvPr>
              <p:custDataLst>
                <p:tags r:id="rId2"/>
              </p:custDataLst>
            </p:nvPr>
          </p:nvSpPr>
          <p:spPr>
            <a:xfrm>
              <a:off x="5394485" y="1765500"/>
              <a:ext cx="1569085" cy="1106805"/>
            </a:xfrm>
            <a:prstGeom prst="rect">
              <a:avLst/>
            </a:prstGeom>
            <a:noFill/>
            <a:effectLst/>
          </p:spPr>
          <p:txBody>
            <a:bodyPr wrap="square" rtlCol="0">
              <a:spAutoFit/>
            </a:bodyPr>
            <a:lstStyle/>
            <a:p>
              <a:pPr lvl="0" algn="ctr">
                <a:defRPr/>
              </a:pPr>
              <a:r>
                <a:rPr lang="en-US" sz="6600" spc="37" dirty="0">
                  <a:ln w="11430"/>
                  <a:solidFill>
                    <a:srgbClr val="00B050"/>
                  </a:solidFill>
                  <a:latin typeface="字魂164号-方悦黑" panose="00000500000000000000" pitchFamily="2" charset="-122"/>
                  <a:ea typeface="字魂164号-方悦黑" panose="00000500000000000000" pitchFamily="2" charset="-122"/>
                  <a:cs typeface="+mn-ea"/>
                  <a:sym typeface="+mn-lt"/>
                </a:rPr>
                <a:t>02</a:t>
              </a:r>
              <a:endParaRPr lang="en-US" sz="6600" spc="37" dirty="0">
                <a:ln w="11430"/>
                <a:solidFill>
                  <a:schemeClr val="accent1"/>
                </a:solidFill>
                <a:latin typeface="字魂164号-方悦黑" panose="00000500000000000000" pitchFamily="2" charset="-122"/>
                <a:ea typeface="字魂164号-方悦黑" panose="00000500000000000000" pitchFamily="2" charset="-122"/>
                <a:cs typeface="+mn-ea"/>
                <a:sym typeface="+mn-lt"/>
              </a:endParaRPr>
            </a:p>
          </p:txBody>
        </p:sp>
        <p:sp>
          <p:nvSpPr>
            <p:cNvPr id="12" name="椭圆 11"/>
            <p:cNvSpPr/>
            <p:nvPr/>
          </p:nvSpPr>
          <p:spPr>
            <a:xfrm>
              <a:off x="5310665"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solidFill>
                <a:latin typeface="思源黑体 CN Light" panose="020B0300000000000000" pitchFamily="34" charset="-122"/>
                <a:ea typeface="思源黑体 CN Light" panose="020B0300000000000000" pitchFamily="34" charset="-122"/>
              </a:endParaRPr>
            </a:p>
          </p:txBody>
        </p:sp>
        <p:sp>
          <p:nvSpPr>
            <p:cNvPr id="24" name="椭圆 23"/>
            <p:cNvSpPr/>
            <p:nvPr/>
          </p:nvSpPr>
          <p:spPr>
            <a:xfrm>
              <a:off x="6763341"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solidFill>
                <a:latin typeface="思源黑体 CN Light" panose="020B0300000000000000" pitchFamily="34" charset="-122"/>
                <a:ea typeface="思源黑体 CN Light" panose="020B0300000000000000" pitchFamily="34" charset="-122"/>
              </a:endParaRPr>
            </a:p>
          </p:txBody>
        </p:sp>
      </p:grpSp>
      <p:sp>
        <p:nvSpPr>
          <p:cNvPr id="27" name="文本框 26"/>
          <p:cNvSpPr txBox="1"/>
          <p:nvPr>
            <p:custDataLst>
              <p:tags r:id="rId3"/>
            </p:custDataLst>
          </p:nvPr>
        </p:nvSpPr>
        <p:spPr>
          <a:xfrm>
            <a:off x="5768236" y="3078124"/>
            <a:ext cx="5321935" cy="1015663"/>
          </a:xfrm>
          <a:prstGeom prst="rect">
            <a:avLst/>
          </a:prstGeom>
          <a:noFill/>
          <a:effectLst/>
        </p:spPr>
        <p:txBody>
          <a:bodyPr wrap="square" rtlCol="0">
            <a:spAutoFit/>
            <a:scene3d>
              <a:camera prst="orthographicFront"/>
              <a:lightRig rig="threePt" dir="t"/>
            </a:scene3d>
            <a:sp3d contourW="12700"/>
          </a:bodyPr>
          <a:lstStyle/>
          <a:p>
            <a:pPr>
              <a:lnSpc>
                <a:spcPct val="100000"/>
              </a:lnSpc>
              <a:defRPr/>
            </a:pPr>
            <a:r>
              <a:rPr lang="zh-CN" altLang="en-US" sz="60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核心技术优势</a:t>
            </a:r>
            <a:endParaRPr lang="zh-CN" altLang="en-US" sz="6000" b="1"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cxnSp>
        <p:nvCxnSpPr>
          <p:cNvPr id="28" name="直接连接符 27"/>
          <p:cNvCxnSpPr/>
          <p:nvPr>
            <p:custDataLst>
              <p:tags r:id="rId4"/>
            </p:custDataLst>
          </p:nvPr>
        </p:nvCxnSpPr>
        <p:spPr>
          <a:xfrm>
            <a:off x="5920100" y="4242312"/>
            <a:ext cx="5029007" cy="0"/>
          </a:xfrm>
          <a:prstGeom prst="line">
            <a:avLst/>
          </a:prstGeom>
          <a:ln>
            <a:solidFill>
              <a:srgbClr val="3C3C3C"/>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custDataLst>
              <p:tags r:id="rId5"/>
            </p:custDataLst>
          </p:nvPr>
        </p:nvSpPr>
        <p:spPr>
          <a:xfrm>
            <a:off x="5852056" y="4445712"/>
            <a:ext cx="4907280" cy="392430"/>
          </a:xfrm>
          <a:prstGeom prst="rect">
            <a:avLst/>
          </a:prstGeom>
          <a:noFill/>
        </p:spPr>
        <p:txBody>
          <a:bodyPr wrap="square" rtlCol="0">
            <a:spAutoFit/>
          </a:bodyPr>
          <a:lstStyle/>
          <a:p>
            <a:pPr algn="l">
              <a:lnSpc>
                <a:spcPct val="140000"/>
              </a:lnSpc>
            </a:pPr>
            <a:endParaRPr lang="en-US" altLang="zh-CN" sz="1400" dirty="0">
              <a:latin typeface="思源黑体 CN Light" panose="020B0300000000000000" pitchFamily="34" charset="-122"/>
              <a:ea typeface="思源黑体 CN Light" panose="020B0300000000000000" pitchFamily="34" charset="-122"/>
              <a:cs typeface="思源黑体 CN Light" panose="020B0300000000000000" pitchFamily="34" charset="-122"/>
              <a:sym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par>
    </p:tnLst>
    <p:bldLst>
      <p:bldP spid="2" grpId="0" bldLvl="0" animBg="1"/>
      <p:bldP spid="3" grpId="0" bldLvl="0" animBg="1"/>
      <p:bldP spid="4" grpId="0" bldLvl="0" animBg="1"/>
      <p:bldP spid="6" grpId="0" bldLvl="0" animBg="1"/>
      <p:bldP spid="7" grpId="0" bldLvl="0" animBg="1"/>
      <p:bldP spid="27" grpId="0" bldLvl="0" animBg="1"/>
      <p:bldP spid="29" grpId="0"/>
      <p:bldP spid="29" grpId="1"/>
    </p:bldLst>
  </p:timing>
</p:sld>
</file>

<file path=ppt/tags/tag1.xml><?xml version="1.0" encoding="utf-8"?>
<p:tagLst xmlns:p="http://schemas.openxmlformats.org/presentationml/2006/main">
  <p:tag name="KSO_WM_UNIT_PLACING_PICTURE_USER_VIEWPORT" val="{&quot;height&quot;:1016,&quot;width&quot;:5183}"/>
</p:tagLst>
</file>

<file path=ppt/tags/tag10.xml><?xml version="1.0" encoding="utf-8"?>
<p:tagLst xmlns:p="http://schemas.openxmlformats.org/presentationml/2006/main">
  <p:tag name="KSO_WM_DIAGRAM_VIRTUALLY_FRAME" val="{&quot;height&quot;:277.85,&quot;left&quot;:495.0106299212598,&quot;top&quot;:154.04551181102363,&quot;width&quot;:749.5393700787401}"/>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PA" val="v5.2.11"/>
  <p:tag name="RESOURCELIBID_ANIM" val="462"/>
</p:tagLst>
</file>

<file path=ppt/tags/tag106.xml><?xml version="1.0" encoding="utf-8"?>
<p:tagLst xmlns:p="http://schemas.openxmlformats.org/presentationml/2006/main">
  <p:tag name="PA" val="v5.2.11"/>
  <p:tag name="RESOURCELIBID_ANIM" val="462"/>
</p:tagLst>
</file>

<file path=ppt/tags/tag107.xml><?xml version="1.0" encoding="utf-8"?>
<p:tagLst xmlns:p="http://schemas.openxmlformats.org/presentationml/2006/main">
  <p:tag name="PA" val="v5.2.11"/>
  <p:tag name="RESOURCELIBID_ANIM" val="462"/>
</p:tagLst>
</file>

<file path=ppt/tags/tag108.xml><?xml version="1.0" encoding="utf-8"?>
<p:tagLst xmlns:p="http://schemas.openxmlformats.org/presentationml/2006/main">
  <p:tag name="PA" val="v5.2.11"/>
  <p:tag name="RESOURCELIBID_ANIM" val="462"/>
</p:tagLst>
</file>

<file path=ppt/tags/tag109.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xml><?xml version="1.0" encoding="utf-8"?>
<p:tagLst xmlns:p="http://schemas.openxmlformats.org/presentationml/2006/main">
  <p:tag name="KSO_WM_BEAUTIFY_FLAG" val=""/>
  <p:tag name="KSO_WM_DIAGRAM_VIRTUALLY_FRAME" val="{&quot;height&quot;:277.85,&quot;left&quot;:495.0106299212598,&quot;top&quot;:154.04551181102363,&quot;width&quot;:749.5393700787401}"/>
</p:tagLst>
</file>

<file path=ppt/tags/tag110.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1.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2.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3.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4.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5.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6.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7.xml><?xml version="1.0" encoding="utf-8"?>
<p:tagLst xmlns:p="http://schemas.openxmlformats.org/presentationml/2006/main">
  <p:tag name="KSO_WM_DIAGRAM_VIRTUALLY_FRAME" val="{&quot;height&quot;:249.36582677165356,&quot;left&quot;:52,&quot;top&quot;:233.63417322834644,&quot;width&quot;:854.9999212598425}"/>
</p:tagLst>
</file>

<file path=ppt/tags/tag118.xml><?xml version="1.0" encoding="utf-8"?>
<p:tagLst xmlns:p="http://schemas.openxmlformats.org/presentationml/2006/main">
  <p:tag name="KSO_WM_DIAGRAM_VIRTUALLY_FRAME" val="{&quot;height&quot;:249.36582677165356,&quot;left&quot;:52,&quot;top&quot;:233.63417322834644,&quot;width&quot;:854.9999212598425}"/>
</p:tagLst>
</file>

<file path=ppt/tags/tag119.xml><?xml version="1.0" encoding="utf-8"?>
<p:tagLst xmlns:p="http://schemas.openxmlformats.org/presentationml/2006/main">
  <p:tag name="KSO_WM_DIAGRAM_VIRTUALLY_FRAME" val="{&quot;height&quot;:249.36582677165356,&quot;left&quot;:52,&quot;top&quot;:233.63417322834644,&quot;width&quot;:854.9999212598425}"/>
</p:tagLst>
</file>

<file path=ppt/tags/tag12.xml><?xml version="1.0" encoding="utf-8"?>
<p:tagLst xmlns:p="http://schemas.openxmlformats.org/presentationml/2006/main">
  <p:tag name="KSO_WM_BEAUTIFY_FLAG" val=""/>
  <p:tag name="KSO_WM_DIAGRAM_VIRTUALLY_FRAME" val="{&quot;height&quot;:277.85,&quot;left&quot;:495.0106299212598,&quot;top&quot;:154.04551181102363,&quot;width&quot;:749.5393700787401}"/>
</p:tagLst>
</file>

<file path=ppt/tags/tag120.xml><?xml version="1.0" encoding="utf-8"?>
<p:tagLst xmlns:p="http://schemas.openxmlformats.org/presentationml/2006/main">
  <p:tag name="KSO_WM_DIAGRAM_VIRTUALLY_FRAME" val="{&quot;height&quot;:249.36582677165356,&quot;left&quot;:52,&quot;top&quot;:233.63417322834644,&quot;width&quot;:854.9999212598425}"/>
</p:tagLst>
</file>

<file path=ppt/tags/tag121.xml><?xml version="1.0" encoding="utf-8"?>
<p:tagLst xmlns:p="http://schemas.openxmlformats.org/presentationml/2006/main">
  <p:tag name="KSO_WM_DIAGRAM_VIRTUALLY_FRAME" val="{&quot;height&quot;:249.36582677165356,&quot;left&quot;:52,&quot;top&quot;:233.63417322834644,&quot;width&quot;:854.9999212598425}"/>
</p:tagLst>
</file>

<file path=ppt/tags/tag122.xml><?xml version="1.0" encoding="utf-8"?>
<p:tagLst xmlns:p="http://schemas.openxmlformats.org/presentationml/2006/main">
  <p:tag name="KSO_WM_DIAGRAM_VIRTUALLY_FRAME" val="{&quot;height&quot;:249.36582677165356,&quot;left&quot;:52,&quot;top&quot;:233.63417322834644,&quot;width&quot;:854.9999212598425}"/>
</p:tagLst>
</file>

<file path=ppt/tags/tag123.xml><?xml version="1.0" encoding="utf-8"?>
<p:tagLst xmlns:p="http://schemas.openxmlformats.org/presentationml/2006/main">
  <p:tag name="KSO_WM_DIAGRAM_VIRTUALLY_FRAME" val="{&quot;height&quot;:249.36582677165356,&quot;left&quot;:52,&quot;top&quot;:233.63417322834644,&quot;width&quot;:854.9999212598425}"/>
</p:tagLst>
</file>

<file path=ppt/tags/tag124.xml><?xml version="1.0" encoding="utf-8"?>
<p:tagLst xmlns:p="http://schemas.openxmlformats.org/presentationml/2006/main">
  <p:tag name="KSO_WM_DIAGRAM_VIRTUALLY_FRAME" val="{&quot;height&quot;:249.36582677165356,&quot;left&quot;:52,&quot;top&quot;:233.63417322834644,&quot;width&quot;:854.9999212598425}"/>
</p:tagLst>
</file>

<file path=ppt/tags/tag125.xml><?xml version="1.0" encoding="utf-8"?>
<p:tagLst xmlns:p="http://schemas.openxmlformats.org/presentationml/2006/main">
  <p:tag name="KSO_WM_DIAGRAM_VIRTUALLY_FRAME" val="{&quot;height&quot;:249.36582677165356,&quot;left&quot;:52,&quot;top&quot;:233.63417322834644,&quot;width&quot;:854.9999212598425}"/>
</p:tagLst>
</file>

<file path=ppt/tags/tag126.xml><?xml version="1.0" encoding="utf-8"?>
<p:tagLst xmlns:p="http://schemas.openxmlformats.org/presentationml/2006/main">
  <p:tag name="KSO_WM_DIAGRAM_VIRTUALLY_FRAME" val="{&quot;height&quot;:249.36582677165356,&quot;left&quot;:52,&quot;top&quot;:233.63417322834644,&quot;width&quot;:854.9999212598425}"/>
</p:tagLst>
</file>

<file path=ppt/tags/tag127.xml><?xml version="1.0" encoding="utf-8"?>
<p:tagLst xmlns:p="http://schemas.openxmlformats.org/presentationml/2006/main">
  <p:tag name="KSO_WM_DIAGRAM_VIRTUALLY_FRAME" val="{&quot;height&quot;:249.36582677165356,&quot;left&quot;:52,&quot;top&quot;:233.63417322834644,&quot;width&quot;:854.9999212598425}"/>
</p:tagLst>
</file>

<file path=ppt/tags/tag128.xml><?xml version="1.0" encoding="utf-8"?>
<p:tagLst xmlns:p="http://schemas.openxmlformats.org/presentationml/2006/main">
  <p:tag name="KSO_WM_DIAGRAM_VIRTUALLY_FRAME" val="{&quot;height&quot;:249.36582677165356,&quot;left&quot;:52,&quot;top&quot;:233.63417322834644,&quot;width&quot;:854.9999212598425}"/>
</p:tagLst>
</file>

<file path=ppt/tags/tag129.xml><?xml version="1.0" encoding="utf-8"?>
<p:tagLst xmlns:p="http://schemas.openxmlformats.org/presentationml/2006/main">
  <p:tag name="KSO_WM_DIAGRAM_VIRTUALLY_FRAME" val="{&quot;height&quot;:249.36582677165356,&quot;left&quot;:52,&quot;top&quot;:233.63417322834644,&quot;width&quot;:854.9999212598425}"/>
</p:tagLst>
</file>

<file path=ppt/tags/tag13.xml><?xml version="1.0" encoding="utf-8"?>
<p:tagLst xmlns:p="http://schemas.openxmlformats.org/presentationml/2006/main">
  <p:tag name="PA" val="v5.2.11"/>
  <p:tag name="RESOURCELIBID_ANIM" val="462"/>
</p:tagLst>
</file>

<file path=ppt/tags/tag130.xml><?xml version="1.0" encoding="utf-8"?>
<p:tagLst xmlns:p="http://schemas.openxmlformats.org/presentationml/2006/main">
  <p:tag name="KSO_WM_DIAGRAM_VIRTUALLY_FRAME" val="{&quot;height&quot;:249.36582677165356,&quot;left&quot;:52,&quot;top&quot;:233.63417322834644,&quot;width&quot;:854.9999212598425}"/>
</p:tagLst>
</file>

<file path=ppt/tags/tag131.xml><?xml version="1.0" encoding="utf-8"?>
<p:tagLst xmlns:p="http://schemas.openxmlformats.org/presentationml/2006/main">
  <p:tag name="KSO_WM_DIAGRAM_VIRTUALLY_FRAME" val="{&quot;height&quot;:249.36582677165356,&quot;left&quot;:52,&quot;top&quot;:233.63417322834644,&quot;width&quot;:854.9999212598425}"/>
</p:tagLst>
</file>

<file path=ppt/tags/tag132.xml><?xml version="1.0" encoding="utf-8"?>
<p:tagLst xmlns:p="http://schemas.openxmlformats.org/presentationml/2006/main">
  <p:tag name="KSO_WM_DIAGRAM_VIRTUALLY_FRAME" val="{&quot;height&quot;:249.36582677165356,&quot;left&quot;:52,&quot;top&quot;:233.63417322834644,&quot;width&quot;:854.9999212598425}"/>
</p:tagLst>
</file>

<file path=ppt/tags/tag133.xml><?xml version="1.0" encoding="utf-8"?>
<p:tagLst xmlns:p="http://schemas.openxmlformats.org/presentationml/2006/main">
  <p:tag name="KSO_WM_DIAGRAM_VIRTUALLY_FRAME" val="{&quot;height&quot;:249.36582677165356,&quot;left&quot;:52,&quot;top&quot;:233.63417322834644,&quot;width&quot;:854.9999212598425}"/>
</p:tagLst>
</file>

<file path=ppt/tags/tag134.xml><?xml version="1.0" encoding="utf-8"?>
<p:tagLst xmlns:p="http://schemas.openxmlformats.org/presentationml/2006/main">
  <p:tag name="KSO_WM_DIAGRAM_VIRTUALLY_FRAME" val="{&quot;height&quot;:249.36582677165356,&quot;left&quot;:52,&quot;top&quot;:233.63417322834644,&quot;width&quot;:854.9999212598425}"/>
</p:tagLst>
</file>

<file path=ppt/tags/tag135.xml><?xml version="1.0" encoding="utf-8"?>
<p:tagLst xmlns:p="http://schemas.openxmlformats.org/presentationml/2006/main">
  <p:tag name="KSO_WM_DIAGRAM_VIRTUALLY_FRAME" val="{&quot;height&quot;:249.36582677165356,&quot;left&quot;:52,&quot;top&quot;:233.63417322834644,&quot;width&quot;:854.9999212598425}"/>
</p:tagLst>
</file>

<file path=ppt/tags/tag136.xml><?xml version="1.0" encoding="utf-8"?>
<p:tagLst xmlns:p="http://schemas.openxmlformats.org/presentationml/2006/main">
  <p:tag name="KSO_WM_DIAGRAM_VIRTUALLY_FRAME" val="{&quot;height&quot;:249.36582677165356,&quot;left&quot;:52,&quot;top&quot;:233.63417322834644,&quot;width&quot;:854.9999212598425}"/>
</p:tagLst>
</file>

<file path=ppt/tags/tag137.xml><?xml version="1.0" encoding="utf-8"?>
<p:tagLst xmlns:p="http://schemas.openxmlformats.org/presentationml/2006/main">
  <p:tag name="KSO_WM_DIAGRAM_VIRTUALLY_FRAME" val="{&quot;height&quot;:249.36582677165356,&quot;left&quot;:52,&quot;top&quot;:233.63417322834644,&quot;width&quot;:854.9999212598425}"/>
</p:tagLst>
</file>

<file path=ppt/tags/tag138.xml><?xml version="1.0" encoding="utf-8"?>
<p:tagLst xmlns:p="http://schemas.openxmlformats.org/presentationml/2006/main">
  <p:tag name="KSO_WM_DIAGRAM_VIRTUALLY_FRAME" val="{&quot;height&quot;:249.36582677165356,&quot;left&quot;:52,&quot;top&quot;:233.63417322834644,&quot;width&quot;:854.9999212598425}"/>
</p:tagLst>
</file>

<file path=ppt/tags/tag139.xml><?xml version="1.0" encoding="utf-8"?>
<p:tagLst xmlns:p="http://schemas.openxmlformats.org/presentationml/2006/main">
  <p:tag name="PA" val="v5.2.11"/>
  <p:tag name="RESOURCELIBID_ANIM" val="462"/>
</p:tagLst>
</file>

<file path=ppt/tags/tag14.xml><?xml version="1.0" encoding="utf-8"?>
<p:tagLst xmlns:p="http://schemas.openxmlformats.org/presentationml/2006/main">
  <p:tag name="PA" val="v5.2.11"/>
  <p:tag name="RESOURCELIBID_ANIM" val="462"/>
</p:tagLst>
</file>

<file path=ppt/tags/tag140.xml><?xml version="1.0" encoding="utf-8"?>
<p:tagLst xmlns:p="http://schemas.openxmlformats.org/presentationml/2006/main">
  <p:tag name="PA" val="v5.2.11"/>
  <p:tag name="RESOURCELIBID_ANIM" val="462"/>
</p:tagLst>
</file>

<file path=ppt/tags/tag141.xml><?xml version="1.0" encoding="utf-8"?>
<p:tagLst xmlns:p="http://schemas.openxmlformats.org/presentationml/2006/main">
  <p:tag name="PA" val="v5.2.11"/>
  <p:tag name="RESOURCELIBID_ANIM" val="462"/>
</p:tagLst>
</file>

<file path=ppt/tags/tag142.xml><?xml version="1.0" encoding="utf-8"?>
<p:tagLst xmlns:p="http://schemas.openxmlformats.org/presentationml/2006/main">
  <p:tag name="PA" val="v5.2.11"/>
  <p:tag name="RESOURCELIBID_ANIM" val="462"/>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PA" val="v5.2.11"/>
  <p:tag name="RESOURCELIBID_ANIM" val="462"/>
</p:tagLst>
</file>

<file path=ppt/tags/tag147.xml><?xml version="1.0" encoding="utf-8"?>
<p:tagLst xmlns:p="http://schemas.openxmlformats.org/presentationml/2006/main">
  <p:tag name="PA" val="v5.2.11"/>
  <p:tag name="RESOURCELIBID_ANIM" val="462"/>
</p:tagLst>
</file>

<file path=ppt/tags/tag148.xml><?xml version="1.0" encoding="utf-8"?>
<p:tagLst xmlns:p="http://schemas.openxmlformats.org/presentationml/2006/main">
  <p:tag name="PA" val="v5.2.11"/>
  <p:tag name="RESOURCELIBID_ANIM" val="462"/>
</p:tagLst>
</file>

<file path=ppt/tags/tag149.xml><?xml version="1.0" encoding="utf-8"?>
<p:tagLst xmlns:p="http://schemas.openxmlformats.org/presentationml/2006/main">
  <p:tag name="PA" val="v5.2.11"/>
  <p:tag name="RESOURCELIBID_ANIM" val="462"/>
</p:tagLst>
</file>

<file path=ppt/tags/tag15.xml><?xml version="1.0" encoding="utf-8"?>
<p:tagLst xmlns:p="http://schemas.openxmlformats.org/presentationml/2006/main">
  <p:tag name="PA" val="v5.2.11"/>
  <p:tag name="RESOURCELIBID_ANIM" val="462"/>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COPY_WM" val="-102.1874_20.65756_Freeform 921"/>
</p:tagLst>
</file>

<file path=ppt/tags/tag155.xml><?xml version="1.0" encoding="utf-8"?>
<p:tagLst xmlns:p="http://schemas.openxmlformats.org/presentationml/2006/main">
  <p:tag name="COPY_WM" val="-102.1874_20.65756_Freeform 921"/>
</p:tagLst>
</file>

<file path=ppt/tags/tag156.xml><?xml version="1.0" encoding="utf-8"?>
<p:tagLst xmlns:p="http://schemas.openxmlformats.org/presentationml/2006/main">
  <p:tag name="COPY_WM" val="-102.1874_20.65756_Freeform 921"/>
</p:tagLst>
</file>

<file path=ppt/tags/tag157.xml><?xml version="1.0" encoding="utf-8"?>
<p:tagLst xmlns:p="http://schemas.openxmlformats.org/presentationml/2006/main">
  <p:tag name="PA" val="v5.2.11"/>
  <p:tag name="RESOURCELIBID_ANIM" val="462"/>
</p:tagLst>
</file>

<file path=ppt/tags/tag158.xml><?xml version="1.0" encoding="utf-8"?>
<p:tagLst xmlns:p="http://schemas.openxmlformats.org/presentationml/2006/main">
  <p:tag name="PA" val="v5.2.11"/>
  <p:tag name="RESOURCELIBID_ANIM" val="462"/>
</p:tagLst>
</file>

<file path=ppt/tags/tag159.xml><?xml version="1.0" encoding="utf-8"?>
<p:tagLst xmlns:p="http://schemas.openxmlformats.org/presentationml/2006/main">
  <p:tag name="PA" val="v5.2.11"/>
  <p:tag name="RESOURCELIBID_ANIM" val="462"/>
</p:tagLst>
</file>

<file path=ppt/tags/tag16.xml><?xml version="1.0" encoding="utf-8"?>
<p:tagLst xmlns:p="http://schemas.openxmlformats.org/presentationml/2006/main">
  <p:tag name="PA" val="v5.2.11"/>
  <p:tag name="RESOURCELIBID_ANIM" val="462"/>
</p:tagLst>
</file>

<file path=ppt/tags/tag160.xml><?xml version="1.0" encoding="utf-8"?>
<p:tagLst xmlns:p="http://schemas.openxmlformats.org/presentationml/2006/main">
  <p:tag name="PA" val="v5.2.11"/>
  <p:tag name="RESOURCELIBID_ANIM" val="462"/>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7.xml><?xml version="1.0" encoding="utf-8"?>
<p:tagLst xmlns:p="http://schemas.openxmlformats.org/presentationml/2006/main">
  <p:tag name="KSO_WM_DIAGRAM_VIRTUALLY_FRAME" val="{&quot;height&quot;:277.85,&quot;left&quot;:495.0106299212598,&quot;top&quot;:154.04551181102363,&quot;width&quot;:749.5393700787401}"/>
</p:tagLst>
</file>

<file path=ppt/tags/tag18.xml><?xml version="1.0" encoding="utf-8"?>
<p:tagLst xmlns:p="http://schemas.openxmlformats.org/presentationml/2006/main">
  <p:tag name="KSO_WM_DIAGRAM_VIRTUALLY_FRAME" val="{&quot;height&quot;:277.85,&quot;left&quot;:495.0106299212598,&quot;top&quot;:154.04551181102363,&quot;width&quot;:749.5393700787401}"/>
</p:tagLst>
</file>

<file path=ppt/tags/tag19.xml><?xml version="1.0" encoding="utf-8"?>
<p:tagLst xmlns:p="http://schemas.openxmlformats.org/presentationml/2006/main">
  <p:tag name="KSO_WM_DIAGRAM_VIRTUALLY_FRAME" val="{&quot;height&quot;:277.85,&quot;left&quot;:495.0106299212598,&quot;top&quot;:154.04551181102363,&quot;width&quot;:749.5393700787401}"/>
</p:tagLst>
</file>

<file path=ppt/tags/tag2.xml><?xml version="1.0" encoding="utf-8"?>
<p:tagLst xmlns:p="http://schemas.openxmlformats.org/presentationml/2006/main">
  <p:tag name="KSO_WM_UNIT_PLACING_PICTURE_USER_VIEWPORT" val="{&quot;height&quot;:483,&quot;width&quot;:2639}"/>
</p:tagLst>
</file>

<file path=ppt/tags/tag20.xml><?xml version="1.0" encoding="utf-8"?>
<p:tagLst xmlns:p="http://schemas.openxmlformats.org/presentationml/2006/main">
  <p:tag name="KSO_WM_DIAGRAM_VIRTUALLY_FRAME" val="{&quot;height&quot;:277.85,&quot;left&quot;:495.0106299212598,&quot;top&quot;:154.04551181102363,&quot;width&quot;:749.5393700787401}"/>
</p:tagLst>
</file>

<file path=ppt/tags/tag21.xml><?xml version="1.0" encoding="utf-8"?>
<p:tagLst xmlns:p="http://schemas.openxmlformats.org/presentationml/2006/main">
  <p:tag name="KSO_WM_DIAGRAM_VIRTUALLY_FRAME" val="{&quot;height&quot;:277.85,&quot;left&quot;:495.0106299212598,&quot;top&quot;:154.04551181102363,&quot;width&quot;:749.5393700787401}"/>
</p:tagLst>
</file>

<file path=ppt/tags/tag22.xml><?xml version="1.0" encoding="utf-8"?>
<p:tagLst xmlns:p="http://schemas.openxmlformats.org/presentationml/2006/main">
  <p:tag name="KSO_WM_DIAGRAM_VIRTUALLY_FRAME" val="{&quot;height&quot;:277.85,&quot;left&quot;:495.0106299212598,&quot;top&quot;:154.04551181102363,&quot;width&quot;:749.5393700787401}"/>
</p:tagLst>
</file>

<file path=ppt/tags/tag23.xml><?xml version="1.0" encoding="utf-8"?>
<p:tagLst xmlns:p="http://schemas.openxmlformats.org/presentationml/2006/main">
  <p:tag name="KSO_WM_BEAUTIFY_FLAG" val=""/>
  <p:tag name="KSO_WM_DIAGRAM_VIRTUALLY_FRAME" val="{&quot;height&quot;:277.85,&quot;left&quot;:495.0106299212598,&quot;top&quot;:154.04551181102363,&quot;width&quot;:749.5393700787401}"/>
</p:tagLst>
</file>

<file path=ppt/tags/tag24.xml><?xml version="1.0" encoding="utf-8"?>
<p:tagLst xmlns:p="http://schemas.openxmlformats.org/presentationml/2006/main">
  <p:tag name="PA" val="v5.2.11"/>
  <p:tag name="RESOURCELIBID_ANIM" val="462"/>
</p:tagLst>
</file>

<file path=ppt/tags/tag25.xml><?xml version="1.0" encoding="utf-8"?>
<p:tagLst xmlns:p="http://schemas.openxmlformats.org/presentationml/2006/main">
  <p:tag name="PA" val="v5.2.11"/>
  <p:tag name="RESOURCELIBID_ANIM" val="462"/>
</p:tagLst>
</file>

<file path=ppt/tags/tag26.xml><?xml version="1.0" encoding="utf-8"?>
<p:tagLst xmlns:p="http://schemas.openxmlformats.org/presentationml/2006/main">
  <p:tag name="PA" val="v5.2.11"/>
  <p:tag name="RESOURCELIBID_ANIM" val="462"/>
</p:tagLst>
</file>

<file path=ppt/tags/tag27.xml><?xml version="1.0" encoding="utf-8"?>
<p:tagLst xmlns:p="http://schemas.openxmlformats.org/presentationml/2006/main">
  <p:tag name="PA" val="v5.2.11"/>
  <p:tag name="RESOURCELIBID_ANIM" val="462"/>
</p:tagLst>
</file>

<file path=ppt/tags/tag28.xml><?xml version="1.0" encoding="utf-8"?>
<p:tagLst xmlns:p="http://schemas.openxmlformats.org/presentationml/2006/main">
  <p:tag name="PA" val="v5.2.11"/>
  <p:tag name="RESOURCELIBID_ANIM" val="462"/>
</p:tagLst>
</file>

<file path=ppt/tags/tag29.xml><?xml version="1.0" encoding="utf-8"?>
<p:tagLst xmlns:p="http://schemas.openxmlformats.org/presentationml/2006/main">
  <p:tag name="PA" val="v5.2.11"/>
  <p:tag name="RESOURCELIBID_ANIM" val="462"/>
</p:tagLst>
</file>

<file path=ppt/tags/tag3.xml><?xml version="1.0" encoding="utf-8"?>
<p:tagLst xmlns:p="http://schemas.openxmlformats.org/presentationml/2006/main">
  <p:tag name="KSO_WM_DIAGRAM_VIRTUALLY_FRAME" val="{&quot;height&quot;:277.85,&quot;left&quot;:495.0106299212598,&quot;top&quot;:154.04551181102363,&quot;width&quot;:749.5393700787401}"/>
</p:tagLst>
</file>

<file path=ppt/tags/tag30.xml><?xml version="1.0" encoding="utf-8"?>
<p:tagLst xmlns:p="http://schemas.openxmlformats.org/presentationml/2006/main">
  <p:tag name="PA" val="v5.2.11"/>
  <p:tag name="RESOURCELIBID_ANIM" val="462"/>
</p:tagLst>
</file>

<file path=ppt/tags/tag31.xml><?xml version="1.0" encoding="utf-8"?>
<p:tagLst xmlns:p="http://schemas.openxmlformats.org/presentationml/2006/main">
  <p:tag name="PA" val="v5.2.11"/>
  <p:tag name="RESOURCELIBID_ANIM" val="462"/>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DIAGRAM_VIRTUALLY_FRAME" val="{&quot;height&quot;:277.85,&quot;left&quot;:495.0106299212598,&quot;top&quot;:154.04551181102363,&quot;width&quot;:749.5393700787401}"/>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DIAGRAM_VIRTUALLY_FRAME" val="{&quot;height&quot;:277.85,&quot;left&quot;:495.0106299212598,&quot;top&quot;:154.04551181102363,&quot;width&quot;:749.5393700787401}"/>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DIAGRAM_VIRTUALLY_FRAME" val="{&quot;height&quot;:277.85,&quot;left&quot;:495.0106299212598,&quot;top&quot;:154.04551181102363,&quot;width&quot;:749.5393700787401}"/>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DIAGRAM_VIRTUALLY_FRAME" val="{&quot;height&quot;:277.85,&quot;left&quot;:495.0106299212598,&quot;top&quot;:154.04551181102363,&quot;width&quot;:749.5393700787401}"/>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DIAGRAM_VIRTUALLY_FRAME" val="{&quot;height&quot;:277.85,&quot;left&quot;:495.0106299212598,&quot;top&quot;:154.04551181102363,&quot;width&quot;:749.5393700787401}"/>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DIAGRAM_VIRTUALLY_FRAME" val="{&quot;height&quot;:277.85,&quot;left&quot;:495.0106299212598,&quot;top&quot;:154.04551181102363,&quot;width&quot;:749.5393700787401}"/>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自定义设计方案">
  <a:themeElements>
    <a:clrScheme name="凡亿绿色">
      <a:dk1>
        <a:sysClr val="windowText" lastClr="000000"/>
      </a:dk1>
      <a:lt1>
        <a:sysClr val="window" lastClr="FFFFFF"/>
      </a:lt1>
      <a:dk2>
        <a:srgbClr val="44546A"/>
      </a:dk2>
      <a:lt2>
        <a:srgbClr val="E7E6E6"/>
      </a:lt2>
      <a:accent1>
        <a:srgbClr val="4DA937"/>
      </a:accent1>
      <a:accent2>
        <a:srgbClr val="6CC856"/>
      </a:accent2>
      <a:accent3>
        <a:srgbClr val="94D784"/>
      </a:accent3>
      <a:accent4>
        <a:srgbClr val="FFC000"/>
      </a:accent4>
      <a:accent5>
        <a:srgbClr val="5B9BD5"/>
      </a:accent5>
      <a:accent6>
        <a:srgbClr val="70AD47"/>
      </a:accent6>
      <a:hlink>
        <a:srgbClr val="0563C1"/>
      </a:hlink>
      <a:folHlink>
        <a:srgbClr val="954F72"/>
      </a:folHlink>
    </a:clrScheme>
    <a:fontScheme name="微软雅黑">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square" lIns="91425" tIns="45700" rIns="91425" bIns="45700" anchor="t" anchorCtr="0" forceAA="0">
        <a:noAutofit/>
      </a:bodyPr>
      <a:lstStyle>
        <a:defPPr marL="171450" marR="0" lvl="0" indent="-171450" algn="l" rtl="0">
          <a:lnSpc>
            <a:spcPct val="150000"/>
          </a:lnSpc>
          <a:spcBef>
            <a:spcPts val="0"/>
          </a:spcBef>
          <a:spcAft>
            <a:spcPts val="0"/>
          </a:spcAft>
          <a:buClr>
            <a:schemeClr val="lt1"/>
          </a:buClr>
          <a:buSzPts val="1400"/>
          <a:buFont typeface="Arial" panose="020B0604020202020204"/>
          <a:buChar char="•"/>
          <a:defRPr 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0.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1.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2.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3.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4.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4.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5.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6.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7.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8.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9.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0</TotalTime>
  <Words>4780</Words>
  <Application>WPS 演示</Application>
  <PresentationFormat>宽屏</PresentationFormat>
  <Paragraphs>635</Paragraphs>
  <Slides>32</Slides>
  <Notes>3</Notes>
  <HiddenSlides>0</HiddenSlides>
  <MMClips>0</MMClips>
  <ScaleCrop>false</ScaleCrop>
  <HeadingPairs>
    <vt:vector size="6" baseType="variant">
      <vt:variant>
        <vt:lpstr>已用的字体</vt:lpstr>
      </vt:variant>
      <vt:variant>
        <vt:i4>31</vt:i4>
      </vt:variant>
      <vt:variant>
        <vt:lpstr>主题</vt:lpstr>
      </vt:variant>
      <vt:variant>
        <vt:i4>1</vt:i4>
      </vt:variant>
      <vt:variant>
        <vt:lpstr>幻灯片标题</vt:lpstr>
      </vt:variant>
      <vt:variant>
        <vt:i4>32</vt:i4>
      </vt:variant>
    </vt:vector>
  </HeadingPairs>
  <TitlesOfParts>
    <vt:vector size="64" baseType="lpstr">
      <vt:lpstr>Arial</vt:lpstr>
      <vt:lpstr>宋体</vt:lpstr>
      <vt:lpstr>Wingdings</vt:lpstr>
      <vt:lpstr>Arial</vt:lpstr>
      <vt:lpstr>微软雅黑</vt:lpstr>
      <vt:lpstr>Agency FB</vt:lpstr>
      <vt:lpstr>Adobe 宋体 Std L</vt:lpstr>
      <vt:lpstr>Open Sans</vt:lpstr>
      <vt:lpstr>Montserrat Medium</vt:lpstr>
      <vt:lpstr>Montserrat</vt:lpstr>
      <vt:lpstr>思源黑体 CN Medium</vt:lpstr>
      <vt:lpstr>思源黑体 CN Normal</vt:lpstr>
      <vt:lpstr>思源黑体 CN Light</vt:lpstr>
      <vt:lpstr>字魂164号-方悦黑</vt:lpstr>
      <vt:lpstr>思源黑体 CN Bold</vt:lpstr>
      <vt:lpstr>思源黑体 CN Normal</vt:lpstr>
      <vt:lpstr>思源黑体 CN Regular</vt:lpstr>
      <vt:lpstr>Arial Unicode MS</vt:lpstr>
      <vt:lpstr>思源黑体 CN Bold</vt:lpstr>
      <vt:lpstr>Arial Unicode MS</vt:lpstr>
      <vt:lpstr>等线</vt:lpstr>
      <vt:lpstr>微软雅黑</vt:lpstr>
      <vt:lpstr>华文楷体</vt:lpstr>
      <vt:lpstr>Calibri</vt:lpstr>
      <vt:lpstr>楷体</vt:lpstr>
      <vt:lpstr>仿宋</vt:lpstr>
      <vt:lpstr>MiSans</vt:lpstr>
      <vt:lpstr>OPPOSans H</vt:lpstr>
      <vt:lpstr>Open Sans</vt:lpstr>
      <vt:lpstr>黑体</vt:lpstr>
      <vt:lpstr>Segoe Print</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 莹莹</dc:creator>
  <cp:lastModifiedBy>1</cp:lastModifiedBy>
  <cp:revision>612</cp:revision>
  <dcterms:created xsi:type="dcterms:W3CDTF">2020-04-29T01:50:00Z</dcterms:created>
  <dcterms:modified xsi:type="dcterms:W3CDTF">2024-04-07T13:40:38Z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45ED282DD2EE49B1AE311A2BA47A1E07_12</vt:lpwstr>
  </property>
  <property fmtid="{D5CDD505-2E9C-101B-9397-08002B2CF9AE}" pid="3" name="KSOProductBuildVer">
    <vt:lpwstr>2052-10.8.2.6666</vt:lpwstr>
  </property>
</Properties>
</file>

<file path=docProps/thumbnail.jpeg>
</file>